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3" r:id="rId1"/>
  </p:sldMasterIdLst>
  <p:notesMasterIdLst>
    <p:notesMasterId r:id="rId36"/>
  </p:notesMasterIdLst>
  <p:sldIdLst>
    <p:sldId id="258" r:id="rId2"/>
    <p:sldId id="310" r:id="rId3"/>
    <p:sldId id="259" r:id="rId4"/>
    <p:sldId id="279" r:id="rId5"/>
    <p:sldId id="285" r:id="rId6"/>
    <p:sldId id="281" r:id="rId7"/>
    <p:sldId id="282" r:id="rId8"/>
    <p:sldId id="284" r:id="rId9"/>
    <p:sldId id="283" r:id="rId10"/>
    <p:sldId id="308" r:id="rId11"/>
    <p:sldId id="309" r:id="rId12"/>
    <p:sldId id="311" r:id="rId13"/>
    <p:sldId id="312" r:id="rId14"/>
    <p:sldId id="286" r:id="rId15"/>
    <p:sldId id="287" r:id="rId16"/>
    <p:sldId id="288" r:id="rId17"/>
    <p:sldId id="289" r:id="rId18"/>
    <p:sldId id="290" r:id="rId19"/>
    <p:sldId id="291" r:id="rId20"/>
    <p:sldId id="292" r:id="rId21"/>
    <p:sldId id="294" r:id="rId22"/>
    <p:sldId id="295" r:id="rId23"/>
    <p:sldId id="305" r:id="rId24"/>
    <p:sldId id="306" r:id="rId25"/>
    <p:sldId id="303" r:id="rId26"/>
    <p:sldId id="296" r:id="rId27"/>
    <p:sldId id="297" r:id="rId28"/>
    <p:sldId id="298" r:id="rId29"/>
    <p:sldId id="299" r:id="rId30"/>
    <p:sldId id="300" r:id="rId31"/>
    <p:sldId id="301" r:id="rId32"/>
    <p:sldId id="302" r:id="rId33"/>
    <p:sldId id="304" r:id="rId34"/>
    <p:sldId id="278" r:id="rId35"/>
  </p:sldIdLst>
  <p:sldSz cx="9144000" cy="6858000" type="screen4x3"/>
  <p:notesSz cx="6858000" cy="9144000"/>
  <p:defaultTextStyle>
    <a:defPPr>
      <a:defRPr lang="pt-B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FF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073A0DAA-6AF3-43AB-8588-CEC1D06C72B9}" styleName="Estilo Médio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294" autoAdjust="0"/>
    <p:restoredTop sz="94660"/>
  </p:normalViewPr>
  <p:slideViewPr>
    <p:cSldViewPr>
      <p:cViewPr>
        <p:scale>
          <a:sx n="66" d="100"/>
          <a:sy n="66" d="100"/>
        </p:scale>
        <p:origin x="-1506" y="-16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D811F4D-09A1-4668-9963-2D875B729C5F}" type="datetimeFigureOut">
              <a:rPr lang="pt-BR" smtClean="0"/>
              <a:t>01/10/2014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E1E39DB-367C-4482-BEB4-57427039B140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57229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ângulo 6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tângulo 9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tângulo 10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ítulo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9" name="Subtítulo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pt-BR" smtClean="0"/>
              <a:t>Clique para editar o estilo do subtítulo mestre</a:t>
            </a:r>
            <a:endParaRPr kumimoji="0" lang="en-US"/>
          </a:p>
        </p:txBody>
      </p:sp>
      <p:sp>
        <p:nvSpPr>
          <p:cNvPr id="28" name="Espaço Reservado para Data 27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fld id="{34D8DEE8-7A87-4E01-8ADE-4C49CDD43F74}" type="datetime1">
              <a:rPr lang="en-US" smtClean="0"/>
              <a:pPr/>
              <a:t>10/1/2014</a:t>
            </a:fld>
            <a:endParaRPr lang="en-US" dirty="0"/>
          </a:p>
        </p:txBody>
      </p:sp>
      <p:sp>
        <p:nvSpPr>
          <p:cNvPr id="17" name="Espaço Reservado para Rodapé 16"/>
          <p:cNvSpPr>
            <a:spLocks noGrp="1"/>
          </p:cNvSpPr>
          <p:nvPr>
            <p:ph type="ftr" sz="quarter" idx="11"/>
          </p:nvPr>
        </p:nvSpPr>
        <p:spPr>
          <a:xfrm>
            <a:off x="2085393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9" name="Espaço Reservado para Número de Slide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algn="r"/>
            <a:fld id="{F7886C9C-DC18-4195-8FD5-A50AA931D419}" type="slidenum">
              <a:rPr lang="en-US" smtClean="0"/>
              <a:pPr algn="r"/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8F9461-E3EB-40CD-B93F-E5CBBBD8E0BA}" type="datetimeFigureOut">
              <a:rPr lang="en-US" smtClean="0"/>
              <a:pPr/>
              <a:t>10/1/2014</a:t>
            </a:fld>
            <a:endParaRPr lang="en-US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EA7543-9AAE-4E9F-B28C-4FCCFD07D4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ítulo e texto verticais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>
          <a:xfrm>
            <a:off x="6553200" y="6248402"/>
            <a:ext cx="2209800" cy="365125"/>
          </a:xfrm>
        </p:spPr>
        <p:txBody>
          <a:bodyPr/>
          <a:lstStyle/>
          <a:p>
            <a:fld id="{60578FA3-38AD-400D-A4D2-18E8EF129E5F}" type="datetime1">
              <a:rPr lang="en-US" smtClean="0"/>
              <a:pPr/>
              <a:t>10/1/2014</a:t>
            </a:fld>
            <a:endParaRPr lang="en-US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>
          <a:xfrm>
            <a:off x="457201" y="6248207"/>
            <a:ext cx="5573483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Retângulo 6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tângulo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tângulo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</p:spPr>
        <p:txBody>
          <a:bodyPr/>
          <a:lstStyle/>
          <a:p>
            <a:fld id="{F7886C9C-DC18-4195-8FD5-A50AA931D41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EFF424-F111-43CB-9C75-D52325012943}" type="datetime1">
              <a:rPr lang="en-US" smtClean="0"/>
              <a:pPr/>
              <a:t>10/1/2014</a:t>
            </a:fld>
            <a:endParaRPr lang="en-US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F7886C9C-DC18-4195-8FD5-A50AA931D41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Espaço Reservado para Conteúdo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Cabeçalho da Seção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pt-BR" smtClean="0"/>
              <a:t>Clique para editar o texto mestre</a:t>
            </a:r>
          </a:p>
        </p:txBody>
      </p:sp>
      <p:sp>
        <p:nvSpPr>
          <p:cNvPr id="7" name="Retângulo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tângulo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tângulo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12" name="Espaço Reservado para Data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A8BBF0-342D-409A-9C0A-B1B451E92883}" type="datetime1">
              <a:rPr lang="en-US" smtClean="0"/>
              <a:pPr/>
              <a:t>10/1/2014</a:t>
            </a:fld>
            <a:endParaRPr lang="en-US" dirty="0"/>
          </a:p>
        </p:txBody>
      </p:sp>
      <p:sp>
        <p:nvSpPr>
          <p:cNvPr id="13" name="Espaço Reservado para Número de Slide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pPr algn="r"/>
            <a:fld id="{F7886C9C-DC18-4195-8FD5-A50AA931D419}" type="slidenum">
              <a:rPr lang="en-US" smtClean="0"/>
              <a:pPr algn="r"/>
              <a:t>‹#›</a:t>
            </a:fld>
            <a:endParaRPr lang="en-US" dirty="0"/>
          </a:p>
        </p:txBody>
      </p:sp>
      <p:sp>
        <p:nvSpPr>
          <p:cNvPr id="14" name="Espaço Reservado para Rodapé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9" name="Espaço Reservado para Conteúdo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11" name="Espaço Reservado para Conteúdo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8" name="Espaço Reservado para Data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345DA190-4BDC-4D39-B5BB-A14B3E8B1B3D}" type="datetime1">
              <a:rPr lang="en-US" smtClean="0"/>
              <a:pPr/>
              <a:t>10/1/2014</a:t>
            </a:fld>
            <a:endParaRPr lang="en-US"/>
          </a:p>
        </p:txBody>
      </p:sp>
      <p:sp>
        <p:nvSpPr>
          <p:cNvPr id="10" name="Espaço Reservado para Número de Slide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F7886C9C-DC18-4195-8FD5-A50AA931D41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Espaço Reservado para Rodapé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11" name="Espaço Reservado para Conteúdo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13" name="Espaço Reservado para Conteúdo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10" name="Espaço Reservado para Data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581D52F2-9B11-4FC0-9217-7D20B3AC9849}" type="datetime1">
              <a:rPr lang="en-US" smtClean="0"/>
              <a:pPr/>
              <a:t>10/1/2014</a:t>
            </a:fld>
            <a:endParaRPr lang="en-US"/>
          </a:p>
        </p:txBody>
      </p:sp>
      <p:sp>
        <p:nvSpPr>
          <p:cNvPr id="12" name="Espaço Reservado para Número de Slide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F7886C9C-DC18-4195-8FD5-A50AA931D41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Espaço Reservado para Rodapé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en-US"/>
          </a:p>
        </p:txBody>
      </p:sp>
      <p:sp>
        <p:nvSpPr>
          <p:cNvPr id="16" name="Espaço Reservado para Texto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pt-BR" smtClean="0"/>
              <a:t>Clique para editar o texto mestre</a:t>
            </a:r>
          </a:p>
        </p:txBody>
      </p:sp>
      <p:sp>
        <p:nvSpPr>
          <p:cNvPr id="15" name="Espaço Reservado para Texto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pt-BR" smtClean="0"/>
              <a:t>Clique para editar o texto mestre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13737-8506-438E-ABC0-0BE7E06DCCA6}" type="datetime1">
              <a:rPr lang="en-US" smtClean="0"/>
              <a:pPr/>
              <a:t>10/1/2014</a:t>
            </a:fld>
            <a:endParaRPr lang="en-US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F7886C9C-DC18-4195-8FD5-A50AA931D41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1D58AA-1C84-40C9-BFEE-631CCB17636C}" type="datetime1">
              <a:rPr lang="en-US" smtClean="0"/>
              <a:pPr/>
              <a:t>10/1/2014</a:t>
            </a:fld>
            <a:endParaRPr lang="en-US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F7886C9C-DC18-4195-8FD5-A50AA931D41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6542C1-4E96-413B-B72E-6C4B39D85C9D}" type="datetime1">
              <a:rPr lang="en-US" smtClean="0"/>
              <a:pPr/>
              <a:t>10/1/2014</a:t>
            </a:fld>
            <a:endParaRPr lang="en-US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F7886C9C-DC18-4195-8FD5-A50AA931D41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pt-BR" smtClean="0"/>
              <a:t>Clique para editar o texto mestre</a:t>
            </a:r>
          </a:p>
        </p:txBody>
      </p:sp>
      <p:sp>
        <p:nvSpPr>
          <p:cNvPr id="9" name="Espaço Reservado para Conteúdo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m com Legenda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pt-BR" smtClean="0"/>
              <a:t>Clique para editar o texto mestre</a:t>
            </a:r>
          </a:p>
        </p:txBody>
      </p:sp>
      <p:sp>
        <p:nvSpPr>
          <p:cNvPr id="8" name="Retângulo 7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tângulo 8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tângulo 9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11" name="Retângulo 10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Espaço Reservado para Data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/>
          <a:p>
            <a:fld id="{F0542AA2-D442-471A-9D69-80392E1E581D}" type="datetime1">
              <a:rPr lang="en-US" smtClean="0"/>
              <a:pPr/>
              <a:t>10/1/2014</a:t>
            </a:fld>
            <a:endParaRPr lang="en-US" dirty="0"/>
          </a:p>
        </p:txBody>
      </p:sp>
      <p:sp>
        <p:nvSpPr>
          <p:cNvPr id="13" name="Espaço Reservado para Número de Slide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</p:spPr>
        <p:txBody>
          <a:bodyPr rtlCol="0"/>
          <a:lstStyle>
            <a:lvl1pPr>
              <a:defRPr sz="2800"/>
            </a:lvl1pPr>
          </a:lstStyle>
          <a:p>
            <a:fld id="{F7886C9C-DC18-4195-8FD5-A50AA931D41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Espaço Reservado para Rodapé 13"/>
          <p:cNvSpPr>
            <a:spLocks noGrp="1"/>
          </p:cNvSpPr>
          <p:nvPr>
            <p:ph type="ftr" sz="quarter" idx="12"/>
          </p:nvPr>
        </p:nvSpPr>
        <p:spPr>
          <a:xfrm>
            <a:off x="1600200" y="6248206"/>
            <a:ext cx="4572000" cy="365125"/>
          </a:xfrm>
        </p:spPr>
        <p:txBody>
          <a:bodyPr rtlCol="0"/>
          <a:lstStyle/>
          <a:p>
            <a:endParaRPr lang="en-US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pt-BR" smtClean="0"/>
              <a:t>Clique no ícone para adicionar uma imagem</a:t>
            </a:r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Espaço Reservado para Título 2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13" name="Espaço Reservado para Texto 12"/>
          <p:cNvSpPr>
            <a:spLocks noGrp="1"/>
          </p:cNvSpPr>
          <p:nvPr>
            <p:ph type="body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pt-BR" smtClean="0"/>
              <a:t>Clique para editar o texto mestre</a:t>
            </a:r>
          </a:p>
          <a:p>
            <a:pPr lvl="1" eaLnBrk="1" latinLnBrk="0" hangingPunct="1"/>
            <a:r>
              <a:rPr kumimoji="0" lang="pt-BR" smtClean="0"/>
              <a:t>Segundo nível</a:t>
            </a:r>
          </a:p>
          <a:p>
            <a:pPr lvl="2" eaLnBrk="1" latinLnBrk="0" hangingPunct="1"/>
            <a:r>
              <a:rPr kumimoji="0" lang="pt-BR" smtClean="0"/>
              <a:t>Terceiro nível</a:t>
            </a:r>
          </a:p>
          <a:p>
            <a:pPr lvl="3" eaLnBrk="1" latinLnBrk="0" hangingPunct="1"/>
            <a:r>
              <a:rPr kumimoji="0" lang="pt-BR" smtClean="0"/>
              <a:t>Quarto nível</a:t>
            </a:r>
          </a:p>
          <a:p>
            <a:pPr lvl="4" eaLnBrk="1" latinLnBrk="0" hangingPunct="1"/>
            <a:r>
              <a:rPr kumimoji="0" lang="pt-BR" smtClean="0"/>
              <a:t>Quinto nível</a:t>
            </a:r>
            <a:endParaRPr kumimoji="0" lang="en-US"/>
          </a:p>
        </p:txBody>
      </p:sp>
      <p:sp>
        <p:nvSpPr>
          <p:cNvPr id="14" name="Espaço Reservado para Data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EC43563C-D9B3-4432-B336-144C997D6215}" type="datetime1">
              <a:rPr lang="en-US" smtClean="0"/>
              <a:pPr/>
              <a:t>10/1/2014</a:t>
            </a:fld>
            <a:endParaRPr lang="en-US" dirty="0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3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Retângulo 6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tângulo 7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tângulo 8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Espaço Reservado para Número de Slide 22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pPr algn="r"/>
            <a:fld id="{F7886C9C-DC18-4195-8FD5-A50AA931D419}" type="slidenum">
              <a:rPr lang="en-US" smtClean="0"/>
              <a:pPr algn="r"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</p:sldLayoutIdLst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gbca@cin.ufpe.br" TargetMode="External"/><Relationship Id="rId2" Type="http://schemas.openxmlformats.org/officeDocument/2006/relationships/hyperlink" Target="mailto:rgm@cin.ufpe.br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0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5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10" Type="http://schemas.openxmlformats.org/officeDocument/2006/relationships/image" Target="../media/image18.png"/><Relationship Id="rId4" Type="http://schemas.openxmlformats.org/officeDocument/2006/relationships/image" Target="../media/image12.png"/><Relationship Id="rId9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ítulo 2"/>
          <p:cNvSpPr txBox="1">
            <a:spLocks/>
          </p:cNvSpPr>
          <p:nvPr/>
        </p:nvSpPr>
        <p:spPr>
          <a:xfrm>
            <a:off x="4824413" y="5229225"/>
            <a:ext cx="3347987" cy="1306513"/>
          </a:xfrm>
          <a:prstGeom prst="rect">
            <a:avLst/>
          </a:prstGeom>
        </p:spPr>
        <p:txBody>
          <a:bodyPr vert="horz">
            <a:noAutofit/>
          </a:bodyPr>
          <a:lstStyle>
            <a:lvl1pPr marL="320040" indent="-320040" algn="l" rtl="0" eaLnBrk="1" latinLnBrk="0" hangingPunct="1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Char char=""/>
              <a:defRPr kumimoji="0"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ts val="550"/>
              </a:spcBef>
              <a:buClr>
                <a:schemeClr val="accent1"/>
              </a:buClr>
              <a:buSzPct val="70000"/>
              <a:buFont typeface="Wingdings 2"/>
              <a:buChar char="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rtl="0" eaLnBrk="1" latinLnBrk="0" hangingPunct="1">
              <a:spcBef>
                <a:spcPts val="500"/>
              </a:spcBef>
              <a:buClr>
                <a:schemeClr val="accent2"/>
              </a:buClr>
              <a:buSzPct val="75000"/>
              <a:buFont typeface="Wingdings"/>
              <a:buChar char="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-228600" algn="l" rtl="0" eaLnBrk="1" latinLnBrk="0" hangingPunct="1">
              <a:spcBef>
                <a:spcPts val="400"/>
              </a:spcBef>
              <a:buClr>
                <a:schemeClr val="accent3"/>
              </a:buClr>
              <a:buSzPct val="7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SzPct val="6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0312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517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260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fontAlgn="auto">
              <a:spcAft>
                <a:spcPts val="0"/>
              </a:spcAft>
              <a:buFont typeface="Wingdings"/>
              <a:buNone/>
            </a:pPr>
            <a:r>
              <a:rPr lang="pt-BR" sz="1600" b="1" smtClean="0">
                <a:latin typeface="Calibri" panose="020F0502020204030204" pitchFamily="34" charset="0"/>
              </a:rPr>
              <a:t>Prof. Rafael mesquita</a:t>
            </a:r>
          </a:p>
          <a:p>
            <a:pPr marL="0" indent="0" algn="ctr" fontAlgn="auto">
              <a:spcAft>
                <a:spcPts val="0"/>
              </a:spcAft>
              <a:buFont typeface="Wingdings"/>
              <a:buNone/>
            </a:pPr>
            <a:r>
              <a:rPr lang="pt-BR" sz="1600" b="1" smtClean="0">
                <a:latin typeface="Calibri" panose="020F0502020204030204" pitchFamily="34" charset="0"/>
                <a:hlinkClick r:id="rId2"/>
              </a:rPr>
              <a:t>rgm@cin.ufpe.br</a:t>
            </a:r>
            <a:endParaRPr lang="pt-BR" sz="1600" b="1" smtClean="0">
              <a:latin typeface="Calibri" panose="020F0502020204030204" pitchFamily="34" charset="0"/>
            </a:endParaRPr>
          </a:p>
          <a:p>
            <a:pPr marL="0" indent="0" algn="ctr" fontAlgn="auto">
              <a:spcAft>
                <a:spcPts val="0"/>
              </a:spcAft>
              <a:buFont typeface="Wingdings"/>
              <a:buNone/>
            </a:pPr>
            <a:r>
              <a:rPr lang="pt-BR" sz="1600" b="1" smtClean="0">
                <a:latin typeface="Calibri" panose="020F0502020204030204" pitchFamily="34" charset="0"/>
              </a:rPr>
              <a:t>Adpt. por Prof. Guilherme Amorim</a:t>
            </a:r>
          </a:p>
          <a:p>
            <a:pPr marL="0" indent="0" algn="ctr" fontAlgn="auto">
              <a:spcAft>
                <a:spcPts val="0"/>
              </a:spcAft>
              <a:buFont typeface="Wingdings"/>
              <a:buNone/>
            </a:pPr>
            <a:r>
              <a:rPr lang="pt-BR" sz="1600" b="1" smtClean="0">
                <a:latin typeface="Calibri" panose="020F0502020204030204" pitchFamily="34" charset="0"/>
                <a:hlinkClick r:id="rId3"/>
              </a:rPr>
              <a:t>gbca@cin.ufpe.br</a:t>
            </a:r>
            <a:endParaRPr lang="pt-BR" sz="1600" b="1" dirty="0" smtClean="0">
              <a:latin typeface="Calibri" panose="020F0502020204030204" pitchFamily="34" charset="0"/>
            </a:endParaRPr>
          </a:p>
        </p:txBody>
      </p:sp>
      <p:pic>
        <p:nvPicPr>
          <p:cNvPr id="6" name="Picture 2" descr="http://2.bp.blogspot.com/_yQmQ1ZvYAok/TURnKzi4rwI/AAAAAAAACCA/0g_EUtfpqPc/s1600/digital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7164288" cy="44878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ítulo 1"/>
          <p:cNvSpPr txBox="1">
            <a:spLocks/>
          </p:cNvSpPr>
          <p:nvPr/>
        </p:nvSpPr>
        <p:spPr>
          <a:xfrm>
            <a:off x="146678" y="4394132"/>
            <a:ext cx="9003682" cy="83495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pt-BR"/>
            </a:defPPr>
            <a:lvl1pPr marL="0" defTabSz="914400" eaLnBrk="1" latinLnBrk="0" hangingPunct="1">
              <a:buNone/>
              <a:defRPr sz="3200" b="1">
                <a:latin typeface="+mj-lt"/>
                <a:ea typeface="+mj-ea"/>
                <a:cs typeface="+mj-cs"/>
              </a:defRPr>
            </a:lvl1pPr>
            <a:lvl2pPr defTabSz="914400" eaLnBrk="1" latinLnBrk="0" hangingPunct="1">
              <a:defRPr sz="1800">
                <a:latin typeface="+mn-lt"/>
              </a:defRPr>
            </a:lvl2pPr>
            <a:lvl3pPr defTabSz="914400" eaLnBrk="1" latinLnBrk="0" hangingPunct="1">
              <a:defRPr sz="1800">
                <a:latin typeface="+mn-lt"/>
              </a:defRPr>
            </a:lvl3pPr>
            <a:lvl4pPr defTabSz="914400" eaLnBrk="1" latinLnBrk="0" hangingPunct="1">
              <a:defRPr sz="1800">
                <a:latin typeface="+mn-lt"/>
              </a:defRPr>
            </a:lvl4pPr>
            <a:lvl5pPr defTabSz="914400" eaLnBrk="1" latinLnBrk="0" hangingPunct="1">
              <a:defRPr sz="1800">
                <a:latin typeface="+mn-lt"/>
              </a:defRPr>
            </a:lvl5pPr>
            <a:lvl6pPr>
              <a:defRPr sz="1800">
                <a:latin typeface="+mn-lt"/>
              </a:defRPr>
            </a:lvl6pPr>
            <a:lvl7pPr>
              <a:defRPr sz="1800">
                <a:latin typeface="+mn-lt"/>
              </a:defRPr>
            </a:lvl7pPr>
            <a:lvl8pPr>
              <a:defRPr sz="1800">
                <a:latin typeface="+mn-lt"/>
              </a:defRPr>
            </a:lvl8pPr>
            <a:lvl9pPr>
              <a:defRPr sz="1800">
                <a:latin typeface="+mn-lt"/>
              </a:defRPr>
            </a:lvl9pPr>
          </a:lstStyle>
          <a:p>
            <a:r>
              <a:rPr lang="pt-BR" dirty="0">
                <a:latin typeface="Calibri" panose="020F0502020204030204" pitchFamily="34" charset="0"/>
              </a:rPr>
              <a:t>Aula 6</a:t>
            </a:r>
            <a:r>
              <a:rPr lang="pt-BR" dirty="0" smtClean="0">
                <a:latin typeface="Calibri" panose="020F0502020204030204" pitchFamily="34" charset="0"/>
              </a:rPr>
              <a:t> </a:t>
            </a:r>
            <a:r>
              <a:rPr lang="pt-BR" dirty="0">
                <a:latin typeface="Calibri" panose="020F0502020204030204" pitchFamily="34" charset="0"/>
              </a:rPr>
              <a:t>– Método das Secantes e Critérios de Parada</a:t>
            </a:r>
          </a:p>
        </p:txBody>
      </p:sp>
      <p:pic>
        <p:nvPicPr>
          <p:cNvPr id="8" name="Picture 4" descr="http://siep.ifpe.edu.br/tamc/wp-content/uploads/2012/11/cin+ufpe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5449548"/>
            <a:ext cx="2500001" cy="13963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tângulo 8"/>
          <p:cNvSpPr/>
          <p:nvPr/>
        </p:nvSpPr>
        <p:spPr>
          <a:xfrm>
            <a:off x="367070" y="5015389"/>
            <a:ext cx="214193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b="1" dirty="0">
                <a:latin typeface="Calibri" panose="020F0502020204030204" pitchFamily="34" charset="0"/>
              </a:rPr>
              <a:t>2014.1 - </a:t>
            </a:r>
            <a:r>
              <a:rPr lang="pt-BR" b="1" dirty="0" smtClean="0">
                <a:latin typeface="Calibri" panose="020F0502020204030204" pitchFamily="34" charset="0"/>
              </a:rPr>
              <a:t>22/04/2014</a:t>
            </a:r>
            <a:endParaRPr lang="pt-BR" b="1" dirty="0">
              <a:latin typeface="Calibri" panose="020F0502020204030204" pitchFamily="34" charset="0"/>
            </a:endParaRPr>
          </a:p>
        </p:txBody>
      </p:sp>
      <p:sp>
        <p:nvSpPr>
          <p:cNvPr id="10" name="Título 1"/>
          <p:cNvSpPr txBox="1">
            <a:spLocks/>
          </p:cNvSpPr>
          <p:nvPr/>
        </p:nvSpPr>
        <p:spPr>
          <a:xfrm>
            <a:off x="4654879" y="-243408"/>
            <a:ext cx="4495481" cy="1296987"/>
          </a:xfrm>
          <a:prstGeom prst="rect">
            <a:avLst/>
          </a:prstGeom>
        </p:spPr>
        <p:txBody>
          <a:bodyPr vert="horz" anchor="ctr">
            <a:normAutofit fontScale="90000"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pt-BR" sz="4800" b="1" dirty="0" smtClean="0"/>
              <a:t>Cálculo Numérico</a:t>
            </a:r>
            <a:endParaRPr lang="pt-BR" sz="48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Pergunta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pt-BR" sz="3600" dirty="0" smtClean="0"/>
              <a:t>Qual a diferença entre o método das cordas e o método das secantes?</a:t>
            </a:r>
            <a:endParaRPr lang="pt-BR" sz="3600" dirty="0"/>
          </a:p>
        </p:txBody>
      </p:sp>
    </p:spTree>
    <p:extLst>
      <p:ext uri="{BB962C8B-B14F-4D97-AF65-F5344CB8AC3E}">
        <p14:creationId xmlns:p14="http://schemas.microsoft.com/office/powerpoint/2010/main" val="269086640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Notar que...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pt-BR" dirty="0" smtClean="0"/>
              <a:t>Apesar da máquina (função de iteração) geradora da sequência {x</a:t>
            </a:r>
            <a:r>
              <a:rPr lang="pt-BR" baseline="-25000" dirty="0" smtClean="0"/>
              <a:t>i</a:t>
            </a:r>
            <a:r>
              <a:rPr lang="pt-BR" dirty="0" smtClean="0"/>
              <a:t>} ser igual à função iteração do método das cordas, o método das secantes é outro método, pois, por não ser um método de quebra, não há escolhas para os valores de x</a:t>
            </a:r>
            <a:r>
              <a:rPr lang="pt-BR" baseline="-25000" dirty="0" smtClean="0"/>
              <a:t>i-1</a:t>
            </a:r>
            <a:r>
              <a:rPr lang="pt-BR" dirty="0" smtClean="0"/>
              <a:t> nem para x</a:t>
            </a:r>
            <a:r>
              <a:rPr lang="pt-BR" baseline="-25000" dirty="0" smtClean="0"/>
              <a:t>i</a:t>
            </a:r>
            <a:r>
              <a:rPr lang="pt-BR" dirty="0" smtClean="0"/>
              <a:t>. Estes serão sempre os dois últimos termos da sequência {x</a:t>
            </a:r>
            <a:r>
              <a:rPr lang="pt-BR" baseline="-25000" dirty="0" smtClean="0"/>
              <a:t>i</a:t>
            </a:r>
            <a:r>
              <a:rPr lang="pt-BR" dirty="0" smtClean="0"/>
              <a:t>}.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4986034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Exemplo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pt-BR" dirty="0" smtClean="0"/>
              <a:t>Determinar a raiz positiva da equação abaixo pelo método das secantes com erro relativo inferior a 0,01.</a:t>
            </a:r>
            <a:endParaRPr lang="pt-BR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4045" y="2619817"/>
            <a:ext cx="2376264" cy="520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3284984"/>
            <a:ext cx="4248150" cy="284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683594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Exemplo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5257800"/>
          </a:xfrm>
        </p:spPr>
        <p:txBody>
          <a:bodyPr>
            <a:normAutofit/>
          </a:bodyPr>
          <a:lstStyle/>
          <a:p>
            <a:r>
              <a:rPr lang="pt-BR" dirty="0" smtClean="0"/>
              <a:t>Assumimos que a solução está perto de 1,4. Logo, consideramos x</a:t>
            </a:r>
            <a:r>
              <a:rPr lang="pt-BR" baseline="-25000" dirty="0" smtClean="0"/>
              <a:t>0</a:t>
            </a:r>
            <a:r>
              <a:rPr lang="pt-BR" dirty="0" smtClean="0"/>
              <a:t>=1,4 e x</a:t>
            </a:r>
            <a:r>
              <a:rPr lang="pt-BR" baseline="-25000" dirty="0" smtClean="0"/>
              <a:t>1</a:t>
            </a:r>
            <a:r>
              <a:rPr lang="pt-BR" dirty="0" smtClean="0"/>
              <a:t>=1,5.</a:t>
            </a:r>
          </a:p>
          <a:p>
            <a:pPr lvl="1"/>
            <a:r>
              <a:rPr lang="pt-BR" dirty="0" smtClean="0"/>
              <a:t>f(x</a:t>
            </a:r>
            <a:r>
              <a:rPr lang="pt-BR" baseline="-25000" dirty="0" smtClean="0"/>
              <a:t>0</a:t>
            </a:r>
            <a:r>
              <a:rPr lang="pt-BR" dirty="0" smtClean="0"/>
              <a:t>)=-0,049; f(x</a:t>
            </a:r>
            <a:r>
              <a:rPr lang="pt-BR" baseline="-25000" dirty="0" smtClean="0"/>
              <a:t>1</a:t>
            </a:r>
            <a:r>
              <a:rPr lang="pt-BR" dirty="0" smtClean="0"/>
              <a:t>)=0,10.</a:t>
            </a:r>
          </a:p>
          <a:p>
            <a:pPr lvl="1"/>
            <a:r>
              <a:rPr lang="pt-BR" dirty="0" smtClean="0"/>
              <a:t>Logo, x</a:t>
            </a:r>
            <a:r>
              <a:rPr lang="pt-BR" baseline="-25000" dirty="0" smtClean="0"/>
              <a:t>2</a:t>
            </a:r>
            <a:r>
              <a:rPr lang="pt-BR" dirty="0" smtClean="0"/>
              <a:t>=1,432.</a:t>
            </a:r>
          </a:p>
          <a:p>
            <a:r>
              <a:rPr lang="pt-BR" dirty="0" smtClean="0"/>
              <a:t>Erro relativo: |x</a:t>
            </a:r>
            <a:r>
              <a:rPr lang="pt-BR" baseline="-25000" dirty="0" smtClean="0"/>
              <a:t>2</a:t>
            </a:r>
            <a:r>
              <a:rPr lang="pt-BR" dirty="0" smtClean="0"/>
              <a:t>-x</a:t>
            </a:r>
            <a:r>
              <a:rPr lang="pt-BR" baseline="-25000" dirty="0" smtClean="0"/>
              <a:t>1</a:t>
            </a:r>
            <a:r>
              <a:rPr lang="pt-BR" dirty="0" smtClean="0"/>
              <a:t>/x</a:t>
            </a:r>
            <a:r>
              <a:rPr lang="pt-BR" baseline="-25000" dirty="0" smtClean="0"/>
              <a:t>2</a:t>
            </a:r>
            <a:r>
              <a:rPr lang="pt-BR" dirty="0" smtClean="0"/>
              <a:t>|=0,047.</a:t>
            </a:r>
          </a:p>
          <a:p>
            <a:r>
              <a:rPr lang="pt-BR" dirty="0" smtClean="0"/>
              <a:t>Calculamos o próximo valor.</a:t>
            </a:r>
          </a:p>
          <a:p>
            <a:pPr lvl="1"/>
            <a:r>
              <a:rPr lang="pt-BR" dirty="0" smtClean="0"/>
              <a:t>f(x</a:t>
            </a:r>
            <a:r>
              <a:rPr lang="pt-BR" baseline="-25000" dirty="0" smtClean="0"/>
              <a:t>2</a:t>
            </a:r>
            <a:r>
              <a:rPr lang="pt-BR" dirty="0" smtClean="0"/>
              <a:t>)=0,002</a:t>
            </a:r>
          </a:p>
          <a:p>
            <a:pPr lvl="1"/>
            <a:r>
              <a:rPr lang="pt-BR" dirty="0" smtClean="0"/>
              <a:t>x</a:t>
            </a:r>
            <a:r>
              <a:rPr lang="pt-BR" baseline="-25000" dirty="0" smtClean="0"/>
              <a:t>3</a:t>
            </a:r>
            <a:r>
              <a:rPr lang="pt-BR" dirty="0" smtClean="0"/>
              <a:t>=1,431.</a:t>
            </a:r>
          </a:p>
          <a:p>
            <a:r>
              <a:rPr lang="pt-BR" dirty="0"/>
              <a:t>Erro relativo: |x</a:t>
            </a:r>
            <a:r>
              <a:rPr lang="pt-BR" baseline="-25000" dirty="0"/>
              <a:t>3</a:t>
            </a:r>
            <a:r>
              <a:rPr lang="pt-BR" dirty="0"/>
              <a:t>-x</a:t>
            </a:r>
            <a:r>
              <a:rPr lang="pt-BR" baseline="-25000" dirty="0"/>
              <a:t>2</a:t>
            </a:r>
            <a:r>
              <a:rPr lang="pt-BR" dirty="0"/>
              <a:t>/x</a:t>
            </a:r>
            <a:r>
              <a:rPr lang="pt-BR" baseline="-25000" dirty="0"/>
              <a:t>3</a:t>
            </a:r>
            <a:r>
              <a:rPr lang="pt-BR" dirty="0"/>
              <a:t>|=</a:t>
            </a:r>
            <a:r>
              <a:rPr lang="pt-BR" dirty="0" smtClean="0"/>
              <a:t>0,0007. OK.</a:t>
            </a:r>
          </a:p>
          <a:p>
            <a:r>
              <a:rPr lang="pt-BR" dirty="0" smtClean="0"/>
              <a:t>Logo, a raiz é 1,431.</a:t>
            </a:r>
            <a:endParaRPr lang="pt-BR" dirty="0"/>
          </a:p>
          <a:p>
            <a:endParaRPr lang="pt-BR" dirty="0" smtClean="0"/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558615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Critérios de Parada</a:t>
            </a:r>
            <a:endParaRPr lang="pt-BR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pt-BR" dirty="0" smtClean="0"/>
              <a:t>Número de iterações</a:t>
            </a:r>
          </a:p>
          <a:p>
            <a:r>
              <a:rPr lang="pt-BR" dirty="0" smtClean="0"/>
              <a:t>Erro absoluto</a:t>
            </a:r>
          </a:p>
          <a:p>
            <a:r>
              <a:rPr lang="pt-BR" dirty="0" smtClean="0"/>
              <a:t>Valor da imagem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7907620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Critérios de Parada</a:t>
            </a:r>
            <a:endParaRPr lang="pt-BR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pt-BR" dirty="0" smtClean="0"/>
              <a:t>Número de iterações</a:t>
            </a:r>
          </a:p>
          <a:p>
            <a:pPr lvl="1"/>
            <a:r>
              <a:rPr lang="pt-BR" dirty="0" smtClean="0"/>
              <a:t>Após terem sido realizadas as iterações previstas, o processo será interrompido</a:t>
            </a:r>
          </a:p>
          <a:p>
            <a:pPr lvl="1"/>
            <a:r>
              <a:rPr lang="pt-BR" dirty="0" smtClean="0"/>
              <a:t>Não visa qualidade da aproximação</a:t>
            </a:r>
          </a:p>
          <a:p>
            <a:pPr lvl="1"/>
            <a:r>
              <a:rPr lang="pt-BR" dirty="0" smtClean="0"/>
              <a:t>Objetivo: garantir a não entrada em </a:t>
            </a:r>
            <a:r>
              <a:rPr lang="pt-BR" i="1" dirty="0" smtClean="0"/>
              <a:t>looping</a:t>
            </a:r>
            <a:r>
              <a:rPr lang="pt-BR" dirty="0" smtClean="0"/>
              <a:t>, caso uma condição de parada mais sofisticada não seja satisfeita</a:t>
            </a:r>
          </a:p>
        </p:txBody>
      </p:sp>
    </p:spTree>
    <p:extLst>
      <p:ext uri="{BB962C8B-B14F-4D97-AF65-F5344CB8AC3E}">
        <p14:creationId xmlns:p14="http://schemas.microsoft.com/office/powerpoint/2010/main" val="15074208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Critérios de Parada</a:t>
            </a:r>
            <a:endParaRPr lang="pt-B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sz="quarter" idx="1"/>
              </p:nvPr>
            </p:nvSpPr>
            <p:spPr/>
            <p:txBody>
              <a:bodyPr/>
              <a:lstStyle/>
              <a:p>
                <a:r>
                  <a:rPr lang="pt-BR" dirty="0" smtClean="0"/>
                  <a:t>Erro absoluto</a:t>
                </a:r>
              </a:p>
              <a:p>
                <a:pPr lvl="1"/>
                <a:r>
                  <a:rPr lang="pt-BR" dirty="0" smtClean="0"/>
                  <a:t>Ideal: </a:t>
                </a:r>
              </a:p>
              <a:p>
                <a:pPr lvl="2"/>
                <a:r>
                  <a:rPr lang="pt-BR" b="0" dirty="0"/>
                  <a:t>E</a:t>
                </a:r>
                <a:r>
                  <a:rPr lang="pt-BR" b="0" dirty="0" smtClean="0"/>
                  <a:t>stabelecer parada quando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pt-BR" b="0" i="1" smtClean="0"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pt-BR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pt-BR" b="0" i="1" smtClean="0">
                                <a:latin typeface="Cambria Math"/>
                              </a:rPr>
                              <m:t>𝑥</m:t>
                            </m:r>
                          </m:e>
                          <m:sub>
                            <m:r>
                              <a:rPr lang="pt-BR" b="0" i="1" smtClean="0">
                                <a:latin typeface="Cambria Math"/>
                              </a:rPr>
                              <m:t>𝑖</m:t>
                            </m:r>
                            <m:r>
                              <a:rPr lang="pt-BR" b="0" i="1" smtClean="0">
                                <a:latin typeface="Cambria Math"/>
                              </a:rPr>
                              <m:t>+1</m:t>
                            </m:r>
                          </m:sub>
                        </m:sSub>
                        <m:r>
                          <a:rPr lang="pt-BR" b="0" i="1" smtClean="0">
                            <a:latin typeface="Cambria Math"/>
                          </a:rPr>
                          <m:t>−</m:t>
                        </m:r>
                        <m:r>
                          <a:rPr lang="pt-BR" b="0" i="1" smtClean="0">
                            <a:latin typeface="Cambria Math"/>
                            <a:ea typeface="Cambria Math"/>
                          </a:rPr>
                          <m:t>𝜀</m:t>
                        </m:r>
                      </m:e>
                    </m:d>
                    <m:r>
                      <a:rPr lang="pt-BR" b="0" i="1" smtClean="0">
                        <a:latin typeface="Cambria Math"/>
                      </a:rPr>
                      <m:t>&lt;</m:t>
                    </m:r>
                    <m:r>
                      <a:rPr lang="pt-BR" b="0" i="1" smtClean="0">
                        <a:latin typeface="Cambria Math"/>
                      </a:rPr>
                      <m:t>𝐸</m:t>
                    </m:r>
                  </m:oMath>
                </a14:m>
                <a:r>
                  <a:rPr lang="pt-BR" dirty="0" smtClean="0"/>
                  <a:t>, para um dado </a:t>
                </a:r>
                <a14:m>
                  <m:oMath xmlns:m="http://schemas.openxmlformats.org/officeDocument/2006/math">
                    <m:r>
                      <a:rPr lang="pt-BR" b="0" i="1" smtClean="0">
                        <a:latin typeface="Cambria Math"/>
                      </a:rPr>
                      <m:t>𝐸</m:t>
                    </m:r>
                  </m:oMath>
                </a14:m>
                <a:r>
                  <a:rPr lang="pt-BR" dirty="0" smtClean="0"/>
                  <a:t> conveniente</a:t>
                </a:r>
              </a:p>
              <a:p>
                <a:pPr lvl="2"/>
                <a:r>
                  <a:rPr lang="pt-BR" dirty="0" smtClean="0"/>
                  <a:t>Ou seja, a execução seria interrompida quando a distância entre a raíz aproximada calculada na iteração “i+1” e a raíz exata fosse menor que </a:t>
                </a:r>
                <a14:m>
                  <m:oMath xmlns:m="http://schemas.openxmlformats.org/officeDocument/2006/math">
                    <m:r>
                      <a:rPr lang="pt-BR" b="0" i="1" smtClean="0">
                        <a:latin typeface="Cambria Math"/>
                      </a:rPr>
                      <m:t>𝐸</m:t>
                    </m:r>
                  </m:oMath>
                </a14:m>
                <a:endParaRPr lang="pt-BR" dirty="0" smtClean="0"/>
              </a:p>
              <a:p>
                <a:pPr lvl="2"/>
                <a:r>
                  <a:rPr lang="pt-BR" dirty="0" smtClean="0"/>
                  <a:t>Possível alternativa: parar quando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pt-BR" i="1"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pt-BR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pt-BR" i="1">
                                <a:latin typeface="Cambria Math"/>
                              </a:rPr>
                              <m:t>𝑥</m:t>
                            </m:r>
                          </m:e>
                          <m:sub>
                            <m:r>
                              <a:rPr lang="pt-BR" i="1">
                                <a:latin typeface="Cambria Math"/>
                              </a:rPr>
                              <m:t>𝑖</m:t>
                            </m:r>
                            <m:r>
                              <a:rPr lang="pt-BR" i="1">
                                <a:latin typeface="Cambria Math"/>
                              </a:rPr>
                              <m:t>+1</m:t>
                            </m:r>
                          </m:sub>
                        </m:sSub>
                        <m:r>
                          <a:rPr lang="pt-BR" i="1">
                            <a:latin typeface="Cambria Math"/>
                          </a:rPr>
                          <m:t>−</m:t>
                        </m:r>
                        <m:sSub>
                          <m:sSubPr>
                            <m:ctrlPr>
                              <a:rPr lang="pt-BR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pt-BR" b="0" i="1" smtClean="0">
                                <a:latin typeface="Cambria Math"/>
                              </a:rPr>
                              <m:t>𝑥</m:t>
                            </m:r>
                          </m:e>
                          <m:sub>
                            <m:r>
                              <a:rPr lang="pt-BR" b="0" i="1" smtClean="0">
                                <a:latin typeface="Cambria Math"/>
                              </a:rPr>
                              <m:t>𝑖</m:t>
                            </m:r>
                          </m:sub>
                        </m:sSub>
                      </m:e>
                    </m:d>
                    <m:r>
                      <a:rPr lang="pt-BR" i="1">
                        <a:latin typeface="Cambria Math"/>
                      </a:rPr>
                      <m:t>&lt;</m:t>
                    </m:r>
                    <m:r>
                      <a:rPr lang="pt-BR" i="1">
                        <a:latin typeface="Cambria Math"/>
                      </a:rPr>
                      <m:t>𝐸</m:t>
                    </m:r>
                  </m:oMath>
                </a14:m>
                <a:endParaRPr lang="pt-BR" dirty="0" smtClean="0"/>
              </a:p>
              <a:p>
                <a:pPr lvl="3"/>
                <a:r>
                  <a:rPr lang="pt-BR" dirty="0" smtClean="0"/>
                  <a:t>Espera-se que a sequência </a:t>
                </a:r>
                <a14:m>
                  <m:oMath xmlns:m="http://schemas.openxmlformats.org/officeDocument/2006/math">
                    <m:r>
                      <a:rPr lang="pt-BR" b="0" i="1" smtClean="0">
                        <a:latin typeface="Cambria Math"/>
                      </a:rPr>
                      <m:t>{</m:t>
                    </m:r>
                    <m:sSub>
                      <m:sSubPr>
                        <m:ctrlPr>
                          <a:rPr lang="pt-BR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pt-BR" b="0" i="1" smtClean="0"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pt-BR" b="0" i="1" smtClean="0">
                            <a:latin typeface="Cambria Math"/>
                          </a:rPr>
                          <m:t>𝑖</m:t>
                        </m:r>
                      </m:sub>
                    </m:sSub>
                    <m:r>
                      <a:rPr lang="pt-BR" b="0" i="1" smtClean="0">
                        <a:latin typeface="Cambria Math"/>
                      </a:rPr>
                      <m:t>}</m:t>
                    </m:r>
                  </m:oMath>
                </a14:m>
                <a:r>
                  <a:rPr lang="pt-BR" dirty="0" smtClean="0"/>
                  <a:t> seja tal que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pt-BR" b="0" i="1" smtClean="0">
                            <a:latin typeface="Cambria Math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pt-BR" b="0" i="1" smtClean="0">
                                <a:latin typeface="Cambria Math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pt-BR" b="0" i="0" smtClean="0">
                                <a:latin typeface="Cambria Math"/>
                              </a:rPr>
                              <m:t>lim</m:t>
                            </m:r>
                          </m:e>
                          <m:lim>
                            <m:r>
                              <a:rPr lang="pt-BR" b="0" i="1" smtClean="0">
                                <a:latin typeface="Cambria Math"/>
                              </a:rPr>
                              <m:t>𝑖</m:t>
                            </m:r>
                            <m:r>
                              <a:rPr lang="pt-BR" b="0" i="1" smtClean="0">
                                <a:latin typeface="Cambria Math"/>
                              </a:rPr>
                              <m:t>→∞</m:t>
                            </m:r>
                          </m:lim>
                        </m:limLow>
                      </m:fName>
                      <m:e>
                        <m:d>
                          <m:dPr>
                            <m:begChr m:val="|"/>
                            <m:endChr m:val="|"/>
                            <m:ctrlPr>
                              <a:rPr lang="pt-BR" i="1">
                                <a:latin typeface="Cambria Math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pt-BR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pt-BR" i="1">
                                    <a:latin typeface="Cambria Math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pt-BR" i="1">
                                    <a:latin typeface="Cambria Math"/>
                                  </a:rPr>
                                  <m:t>𝑖</m:t>
                                </m:r>
                                <m:r>
                                  <a:rPr lang="pt-BR" i="1">
                                    <a:latin typeface="Cambria Math"/>
                                  </a:rPr>
                                  <m:t>+1</m:t>
                                </m:r>
                              </m:sub>
                            </m:sSub>
                            <m:r>
                              <a:rPr lang="pt-BR" i="1">
                                <a:latin typeface="Cambria Math"/>
                              </a:rPr>
                              <m:t>−</m:t>
                            </m:r>
                            <m:r>
                              <a:rPr lang="pt-BR" i="1">
                                <a:latin typeface="Cambria Math"/>
                                <a:ea typeface="Cambria Math"/>
                              </a:rPr>
                              <m:t>𝜀</m:t>
                            </m:r>
                          </m:e>
                        </m:d>
                      </m:e>
                    </m:func>
                    <m:r>
                      <a:rPr lang="pt-BR" b="0" i="1" smtClean="0">
                        <a:latin typeface="Cambria Math"/>
                      </a:rPr>
                      <m:t>=0</m:t>
                    </m:r>
                  </m:oMath>
                </a14:m>
                <a:r>
                  <a:rPr lang="pt-BR" dirty="0" smtClean="0"/>
                  <a:t> </a:t>
                </a:r>
              </a:p>
              <a:p>
                <a:pPr lvl="3"/>
                <a:r>
                  <a:rPr lang="pt-BR" dirty="0" smtClean="0"/>
                  <a:t>Mesmo que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pt-BR" i="1"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pt-BR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pt-BR" i="1">
                                <a:latin typeface="Cambria Math"/>
                              </a:rPr>
                              <m:t>𝑥</m:t>
                            </m:r>
                          </m:e>
                          <m:sub>
                            <m:r>
                              <a:rPr lang="pt-BR" i="1">
                                <a:latin typeface="Cambria Math"/>
                              </a:rPr>
                              <m:t>𝑖</m:t>
                            </m:r>
                            <m:r>
                              <a:rPr lang="pt-BR" i="1">
                                <a:latin typeface="Cambria Math"/>
                              </a:rPr>
                              <m:t>+1</m:t>
                            </m:r>
                          </m:sub>
                        </m:sSub>
                        <m:r>
                          <a:rPr lang="pt-BR" i="1">
                            <a:latin typeface="Cambria Math"/>
                          </a:rPr>
                          <m:t>−</m:t>
                        </m:r>
                        <m:sSub>
                          <m:sSubPr>
                            <m:ctrlPr>
                              <a:rPr lang="pt-BR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pt-BR" i="1">
                                <a:latin typeface="Cambria Math"/>
                              </a:rPr>
                              <m:t>𝑥</m:t>
                            </m:r>
                          </m:e>
                          <m:sub>
                            <m:r>
                              <a:rPr lang="pt-BR" i="1">
                                <a:latin typeface="Cambria Math"/>
                              </a:rPr>
                              <m:t>𝑖</m:t>
                            </m:r>
                          </m:sub>
                        </m:sSub>
                      </m:e>
                    </m:d>
                    <m:r>
                      <a:rPr lang="pt-BR" i="1">
                        <a:latin typeface="Cambria Math"/>
                      </a:rPr>
                      <m:t>&lt;</m:t>
                    </m:r>
                    <m:r>
                      <a:rPr lang="pt-BR" i="1">
                        <a:latin typeface="Cambria Math"/>
                      </a:rPr>
                      <m:t>𝐸</m:t>
                    </m:r>
                  </m:oMath>
                </a14:m>
                <a:r>
                  <a:rPr lang="pt-BR" dirty="0" smtClean="0"/>
                  <a:t>, não existe a garantia de que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pt-BR" i="1"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pt-BR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pt-BR" i="1">
                                <a:latin typeface="Cambria Math"/>
                              </a:rPr>
                              <m:t>𝑥</m:t>
                            </m:r>
                          </m:e>
                          <m:sub>
                            <m:r>
                              <a:rPr lang="pt-BR" i="1">
                                <a:latin typeface="Cambria Math"/>
                              </a:rPr>
                              <m:t>𝑖</m:t>
                            </m:r>
                            <m:r>
                              <a:rPr lang="pt-BR" i="1">
                                <a:latin typeface="Cambria Math"/>
                              </a:rPr>
                              <m:t>+1</m:t>
                            </m:r>
                          </m:sub>
                        </m:sSub>
                        <m:r>
                          <a:rPr lang="pt-BR" i="1">
                            <a:latin typeface="Cambria Math"/>
                          </a:rPr>
                          <m:t>−</m:t>
                        </m:r>
                        <m:r>
                          <a:rPr lang="pt-BR" i="1">
                            <a:latin typeface="Cambria Math"/>
                            <a:ea typeface="Cambria Math"/>
                          </a:rPr>
                          <m:t>𝜀</m:t>
                        </m:r>
                      </m:e>
                    </m:d>
                    <m:r>
                      <a:rPr lang="pt-BR" i="1">
                        <a:latin typeface="Cambria Math"/>
                      </a:rPr>
                      <m:t>&lt;</m:t>
                    </m:r>
                    <m:r>
                      <a:rPr lang="pt-BR" i="1">
                        <a:latin typeface="Cambria Math"/>
                      </a:rPr>
                      <m:t>𝐸</m:t>
                    </m:r>
                  </m:oMath>
                </a14:m>
                <a:endParaRPr lang="pt-BR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616" t="-1054" r="-154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471485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Critérios de Parada</a:t>
            </a:r>
            <a:endParaRPr lang="pt-B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sz="quarter" idx="1"/>
              </p:nvPr>
            </p:nvSpPr>
            <p:spPr/>
            <p:txBody>
              <a:bodyPr/>
              <a:lstStyle/>
              <a:p>
                <a:r>
                  <a:rPr lang="pt-BR" dirty="0" smtClean="0"/>
                  <a:t>Valor da imagem</a:t>
                </a:r>
              </a:p>
              <a:p>
                <a:pPr lvl="1"/>
                <a:r>
                  <a:rPr lang="pt-BR" dirty="0" smtClean="0"/>
                  <a:t>Buscamos um valor de </a:t>
                </a:r>
                <a14:m>
                  <m:oMath xmlns:m="http://schemas.openxmlformats.org/officeDocument/2006/math">
                    <m:r>
                      <a:rPr lang="pt-BR" b="0" i="1" smtClean="0">
                        <a:latin typeface="Cambria Math"/>
                      </a:rPr>
                      <m:t>𝑥</m:t>
                    </m:r>
                  </m:oMath>
                </a14:m>
                <a:r>
                  <a:rPr lang="pt-BR" dirty="0" smtClean="0"/>
                  <a:t> para que </a:t>
                </a:r>
                <a14:m>
                  <m:oMath xmlns:m="http://schemas.openxmlformats.org/officeDocument/2006/math">
                    <m:r>
                      <a:rPr lang="pt-BR" b="0" i="1" smtClean="0">
                        <a:latin typeface="Cambria Math"/>
                      </a:rPr>
                      <m:t>𝑓</m:t>
                    </m:r>
                    <m:d>
                      <m:dPr>
                        <m:ctrlPr>
                          <a:rPr lang="pt-BR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pt-BR" b="0" i="1" smtClean="0">
                            <a:latin typeface="Cambria Math"/>
                          </a:rPr>
                          <m:t>𝑥</m:t>
                        </m:r>
                      </m:e>
                    </m:d>
                    <m:r>
                      <a:rPr lang="pt-BR" b="0" i="1" smtClean="0">
                        <a:latin typeface="Cambria Math"/>
                      </a:rPr>
                      <m:t>=0</m:t>
                    </m:r>
                  </m:oMath>
                </a14:m>
                <a:endParaRPr lang="pt-BR" dirty="0" smtClean="0"/>
              </a:p>
              <a:p>
                <a:pPr lvl="1"/>
                <a:r>
                  <a:rPr lang="pt-BR" dirty="0" smtClean="0"/>
                  <a:t>Podemos verificar quão próximo </a:t>
                </a:r>
                <a14:m>
                  <m:oMath xmlns:m="http://schemas.openxmlformats.org/officeDocument/2006/math">
                    <m:r>
                      <a:rPr lang="pt-BR" b="0" i="1" smtClean="0">
                        <a:latin typeface="Cambria Math"/>
                      </a:rPr>
                      <m:t>𝑓</m:t>
                    </m:r>
                    <m:r>
                      <a:rPr lang="pt-BR" b="0" i="1" smtClean="0">
                        <a:latin typeface="Cambria Math"/>
                      </a:rPr>
                      <m:t>(</m:t>
                    </m:r>
                    <m:sSub>
                      <m:sSubPr>
                        <m:ctrlPr>
                          <a:rPr lang="pt-BR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pt-BR" b="0" i="1" smtClean="0"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pt-BR" b="0" i="1" smtClean="0">
                            <a:latin typeface="Cambria Math"/>
                          </a:rPr>
                          <m:t>𝑖</m:t>
                        </m:r>
                        <m:r>
                          <a:rPr lang="pt-BR" b="0" i="1" smtClean="0">
                            <a:latin typeface="Cambria Math"/>
                          </a:rPr>
                          <m:t>+1</m:t>
                        </m:r>
                      </m:sub>
                    </m:sSub>
                    <m:r>
                      <a:rPr lang="pt-BR" b="0" i="1" smtClean="0">
                        <a:latin typeface="Cambria Math"/>
                      </a:rPr>
                      <m:t>)</m:t>
                    </m:r>
                  </m:oMath>
                </a14:m>
                <a:r>
                  <a:rPr lang="pt-BR" dirty="0" smtClean="0"/>
                  <a:t> está de zero</a:t>
                </a:r>
              </a:p>
              <a:p>
                <a:pPr lvl="1"/>
                <a:r>
                  <a:rPr lang="pt-BR" b="0" dirty="0" smtClean="0"/>
                  <a:t>Critério de parada: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pt-BR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pt-BR" b="0" i="1" smtClean="0">
                            <a:latin typeface="Cambria Math"/>
                          </a:rPr>
                          <m:t>𝑓</m:t>
                        </m:r>
                        <m:d>
                          <m:dPr>
                            <m:ctrlPr>
                              <a:rPr lang="pt-BR" b="0" i="1" smtClean="0">
                                <a:latin typeface="Cambria Math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pt-BR" b="0" i="1" smtClean="0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pt-BR" b="0" i="1" smtClean="0">
                                    <a:latin typeface="Cambria Math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pt-BR" b="0" i="1" smtClean="0">
                                    <a:latin typeface="Cambria Math"/>
                                  </a:rPr>
                                  <m:t>𝑖</m:t>
                                </m:r>
                                <m:r>
                                  <a:rPr lang="pt-BR" b="0" i="1" smtClean="0">
                                    <a:latin typeface="Cambria Math"/>
                                  </a:rPr>
                                  <m:t>+1</m:t>
                                </m:r>
                              </m:sub>
                            </m:sSub>
                          </m:e>
                        </m:d>
                      </m:e>
                    </m:d>
                    <m:r>
                      <a:rPr lang="pt-BR" b="0" i="1" smtClean="0">
                        <a:latin typeface="Cambria Math"/>
                      </a:rPr>
                      <m:t>&lt;</m:t>
                    </m:r>
                    <m:r>
                      <a:rPr lang="pt-BR" b="0" i="1" smtClean="0">
                        <a:latin typeface="Cambria Math"/>
                      </a:rPr>
                      <m:t>𝐸</m:t>
                    </m:r>
                  </m:oMath>
                </a14:m>
                <a:endParaRPr lang="pt-BR" dirty="0" smtClean="0"/>
              </a:p>
              <a:p>
                <a:pPr marL="0" indent="0">
                  <a:buNone/>
                </a:pPr>
                <a:endParaRPr lang="pt-BR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616" t="-1054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430295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Critérios de Parada</a:t>
            </a:r>
            <a:endParaRPr lang="pt-BR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pt-BR" dirty="0" smtClean="0"/>
              <a:t>Podemos ainda utilizar a combinação entre diferentes critérios de parada...</a:t>
            </a:r>
          </a:p>
          <a:p>
            <a:r>
              <a:rPr lang="pt-BR" dirty="0" smtClean="0"/>
              <a:t>“Vale dizer que mesmo com todo esse cuidado ainda podemos ter surpresas, pois se em um caso específico a convergência for extremamente lenta e o valor da função na vizinhança da raiz em estudo se aproximar bastante de zero, o processo pode ser interrompido sem que efetivamente tenha-se um valor aceitável para a raiz procurada.”</a:t>
            </a:r>
          </a:p>
          <a:p>
            <a:pPr marL="0" indent="0">
              <a:buNone/>
            </a:pPr>
            <a:endParaRPr lang="pt-BR" dirty="0" smtClean="0"/>
          </a:p>
        </p:txBody>
      </p:sp>
    </p:spTree>
    <p:extLst>
      <p:ext uri="{BB962C8B-B14F-4D97-AF65-F5344CB8AC3E}">
        <p14:creationId xmlns:p14="http://schemas.microsoft.com/office/powerpoint/2010/main" val="13094817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Exemplo</a:t>
            </a:r>
            <a:endParaRPr lang="pt-B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sz="quarter" idx="1"/>
              </p:nvPr>
            </p:nvSpPr>
            <p:spPr/>
            <p:txBody>
              <a:bodyPr/>
              <a:lstStyle/>
              <a:p>
                <a:r>
                  <a:rPr lang="pt-BR" b="1" dirty="0" smtClean="0"/>
                  <a:t>Dada </a:t>
                </a:r>
                <a14:m>
                  <m:oMath xmlns:m="http://schemas.openxmlformats.org/officeDocument/2006/math">
                    <m:r>
                      <a:rPr lang="pt-BR" b="1" i="1" smtClean="0">
                        <a:latin typeface="Cambria Math"/>
                      </a:rPr>
                      <m:t>𝒇</m:t>
                    </m:r>
                    <m:d>
                      <m:dPr>
                        <m:ctrlPr>
                          <a:rPr lang="pt-BR" b="1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pt-BR" b="1" i="1" smtClean="0">
                            <a:latin typeface="Cambria Math"/>
                          </a:rPr>
                          <m:t>𝒙</m:t>
                        </m:r>
                      </m:e>
                    </m:d>
                    <m:r>
                      <a:rPr lang="pt-BR" b="1" i="1" smtClean="0"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pt-BR" b="1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pt-BR" b="1" i="1" smtClean="0">
                            <a:latin typeface="Cambria Math"/>
                          </a:rPr>
                          <m:t>𝒙</m:t>
                        </m:r>
                      </m:e>
                      <m:sup>
                        <m:r>
                          <a:rPr lang="pt-BR" b="1" i="1" smtClean="0">
                            <a:latin typeface="Cambria Math"/>
                          </a:rPr>
                          <m:t>𝟐</m:t>
                        </m:r>
                      </m:sup>
                    </m:sSup>
                    <m:r>
                      <a:rPr lang="pt-BR" b="1" i="1" smtClean="0">
                        <a:latin typeface="Cambria Math"/>
                      </a:rPr>
                      <m:t>+</m:t>
                    </m:r>
                    <m:r>
                      <a:rPr lang="pt-BR" b="1" i="1" smtClean="0">
                        <a:latin typeface="Cambria Math"/>
                      </a:rPr>
                      <m:t>𝒙</m:t>
                    </m:r>
                    <m:r>
                      <a:rPr lang="pt-BR" b="1" i="1" smtClean="0">
                        <a:latin typeface="Cambria Math"/>
                      </a:rPr>
                      <m:t>−</m:t>
                    </m:r>
                    <m:r>
                      <a:rPr lang="pt-BR" b="1" i="1" smtClean="0">
                        <a:latin typeface="Cambria Math"/>
                      </a:rPr>
                      <m:t>𝟔</m:t>
                    </m:r>
                  </m:oMath>
                </a14:m>
                <a:r>
                  <a:rPr lang="pt-BR" dirty="0" smtClean="0"/>
                  <a:t>, aplique o método da secante considerando as aproximações iniciais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t-BR" b="1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pt-BR" b="1" i="1" smtClean="0">
                            <a:latin typeface="Cambria Math"/>
                          </a:rPr>
                          <m:t>𝒙</m:t>
                        </m:r>
                      </m:e>
                      <m:sub>
                        <m:r>
                          <a:rPr lang="pt-BR" b="1" i="1" smtClean="0">
                            <a:latin typeface="Cambria Math"/>
                          </a:rPr>
                          <m:t>𝟎</m:t>
                        </m:r>
                      </m:sub>
                    </m:sSub>
                    <m:r>
                      <a:rPr lang="pt-BR" b="1" i="1" smtClean="0">
                        <a:latin typeface="Cambria Math"/>
                      </a:rPr>
                      <m:t>=</m:t>
                    </m:r>
                    <m:r>
                      <a:rPr lang="pt-BR" b="1" i="1" smtClean="0">
                        <a:latin typeface="Cambria Math"/>
                      </a:rPr>
                      <m:t>𝟏</m:t>
                    </m:r>
                    <m:r>
                      <a:rPr lang="pt-BR" b="1" i="1" smtClean="0">
                        <a:latin typeface="Cambria Math"/>
                      </a:rPr>
                      <m:t>,</m:t>
                    </m:r>
                    <m:r>
                      <a:rPr lang="pt-BR" b="1" i="1" smtClean="0">
                        <a:latin typeface="Cambria Math"/>
                      </a:rPr>
                      <m:t>𝟓</m:t>
                    </m:r>
                  </m:oMath>
                </a14:m>
                <a:r>
                  <a:rPr lang="pt-BR" dirty="0" smtClean="0"/>
                  <a:t> 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t-BR" b="1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pt-BR" b="1" i="1" smtClean="0">
                            <a:latin typeface="Cambria Math"/>
                          </a:rPr>
                          <m:t>𝒙</m:t>
                        </m:r>
                      </m:e>
                      <m:sub>
                        <m:r>
                          <a:rPr lang="pt-BR" b="1" i="1" smtClean="0">
                            <a:latin typeface="Cambria Math"/>
                          </a:rPr>
                          <m:t>𝟏</m:t>
                        </m:r>
                      </m:sub>
                    </m:sSub>
                    <m:r>
                      <a:rPr lang="pt-BR" b="1" i="1" smtClean="0">
                        <a:latin typeface="Cambria Math"/>
                      </a:rPr>
                      <m:t>=</m:t>
                    </m:r>
                    <m:r>
                      <a:rPr lang="pt-BR" b="1" i="1" smtClean="0">
                        <a:latin typeface="Cambria Math"/>
                      </a:rPr>
                      <m:t>𝟏</m:t>
                    </m:r>
                    <m:r>
                      <a:rPr lang="pt-BR" b="1" i="1" smtClean="0">
                        <a:latin typeface="Cambria Math"/>
                      </a:rPr>
                      <m:t>,</m:t>
                    </m:r>
                    <m:r>
                      <a:rPr lang="pt-BR" b="1" i="1" smtClean="0">
                        <a:latin typeface="Cambria Math"/>
                      </a:rPr>
                      <m:t>𝟕</m:t>
                    </m:r>
                  </m:oMath>
                </a14:m>
                <a:r>
                  <a:rPr lang="pt-BR" dirty="0" smtClean="0"/>
                  <a:t>. Execute iterações até que </a:t>
                </a:r>
                <a14:m>
                  <m:oMath xmlns:m="http://schemas.openxmlformats.org/officeDocument/2006/math">
                    <m:r>
                      <a:rPr lang="pt-BR" b="1" i="1" smtClean="0">
                        <a:latin typeface="Cambria Math"/>
                      </a:rPr>
                      <m:t>𝒇</m:t>
                    </m:r>
                    <m:d>
                      <m:dPr>
                        <m:ctrlPr>
                          <a:rPr lang="pt-BR" b="1" i="1" smtClean="0"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pt-BR" b="1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pt-BR" b="1" i="1" smtClean="0">
                                <a:latin typeface="Cambria Math"/>
                              </a:rPr>
                              <m:t>𝒙</m:t>
                            </m:r>
                          </m:e>
                          <m:sub>
                            <m:r>
                              <a:rPr lang="pt-BR" b="1" i="1" smtClean="0">
                                <a:latin typeface="Cambria Math"/>
                              </a:rPr>
                              <m:t>𝒊</m:t>
                            </m:r>
                          </m:sub>
                        </m:sSub>
                      </m:e>
                    </m:d>
                    <m:r>
                      <a:rPr lang="pt-BR" b="1" i="1" smtClean="0">
                        <a:latin typeface="Cambria Math"/>
                      </a:rPr>
                      <m:t>&lt;</m:t>
                    </m:r>
                    <m:r>
                      <a:rPr lang="pt-BR" b="1" i="1" smtClean="0">
                        <a:latin typeface="Cambria Math"/>
                      </a:rPr>
                      <m:t>𝟏</m:t>
                    </m:r>
                    <m:sSup>
                      <m:sSupPr>
                        <m:ctrlPr>
                          <a:rPr lang="pt-BR" b="1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pt-BR" b="1" i="1" smtClean="0">
                            <a:latin typeface="Cambria Math"/>
                          </a:rPr>
                          <m:t>𝟎</m:t>
                        </m:r>
                      </m:e>
                      <m:sup>
                        <m:r>
                          <a:rPr lang="pt-BR" b="1" i="1" smtClean="0">
                            <a:latin typeface="Cambria Math"/>
                          </a:rPr>
                          <m:t>−</m:t>
                        </m:r>
                        <m:r>
                          <a:rPr lang="pt-BR" b="1" i="1" smtClean="0">
                            <a:latin typeface="Cambria Math"/>
                          </a:rPr>
                          <m:t>𝟒</m:t>
                        </m:r>
                      </m:sup>
                    </m:sSup>
                  </m:oMath>
                </a14:m>
                <a:r>
                  <a:rPr lang="pt-BR" dirty="0" smtClean="0"/>
                  <a:t> ou até que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t-BR" b="1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pt-BR" b="1" i="1" smtClean="0">
                            <a:latin typeface="Cambria Math"/>
                          </a:rPr>
                          <m:t>|</m:t>
                        </m:r>
                        <m:r>
                          <a:rPr lang="pt-BR" b="1" i="1" smtClean="0">
                            <a:latin typeface="Cambria Math"/>
                          </a:rPr>
                          <m:t>𝒙</m:t>
                        </m:r>
                      </m:e>
                      <m:sub>
                        <m:r>
                          <a:rPr lang="pt-BR" b="1" i="1" smtClean="0">
                            <a:latin typeface="Cambria Math"/>
                          </a:rPr>
                          <m:t>𝒊</m:t>
                        </m:r>
                      </m:sub>
                    </m:sSub>
                    <m:r>
                      <a:rPr lang="pt-BR" b="1" i="1" smtClean="0">
                        <a:latin typeface="Cambria Math"/>
                      </a:rPr>
                      <m:t>−</m:t>
                    </m:r>
                    <m:sSub>
                      <m:sSubPr>
                        <m:ctrlPr>
                          <a:rPr lang="pt-BR" b="1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pt-BR" b="1" i="1" smtClean="0">
                            <a:latin typeface="Cambria Math"/>
                          </a:rPr>
                          <m:t>𝒙</m:t>
                        </m:r>
                      </m:e>
                      <m:sub>
                        <m:r>
                          <a:rPr lang="pt-BR" b="1" i="1" smtClean="0">
                            <a:latin typeface="Cambria Math"/>
                          </a:rPr>
                          <m:t>𝒊</m:t>
                        </m:r>
                        <m:r>
                          <a:rPr lang="pt-BR" b="1" i="1" smtClean="0">
                            <a:latin typeface="Cambria Math"/>
                          </a:rPr>
                          <m:t>−</m:t>
                        </m:r>
                        <m:r>
                          <a:rPr lang="pt-BR" b="1" i="1" smtClean="0">
                            <a:latin typeface="Cambria Math"/>
                          </a:rPr>
                          <m:t>𝟏</m:t>
                        </m:r>
                      </m:sub>
                    </m:sSub>
                    <m:r>
                      <a:rPr lang="pt-BR" b="1" i="1" smtClean="0">
                        <a:latin typeface="Cambria Math"/>
                      </a:rPr>
                      <m:t>|&lt;</m:t>
                    </m:r>
                    <m:r>
                      <a:rPr lang="pt-BR" b="1" i="1" smtClean="0">
                        <a:latin typeface="Cambria Math"/>
                      </a:rPr>
                      <m:t>𝟏</m:t>
                    </m:r>
                    <m:sSup>
                      <m:sSupPr>
                        <m:ctrlPr>
                          <a:rPr lang="pt-BR" b="1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pt-BR" b="1" i="1" smtClean="0">
                            <a:latin typeface="Cambria Math"/>
                          </a:rPr>
                          <m:t>𝟎</m:t>
                        </m:r>
                      </m:e>
                      <m:sup>
                        <m:r>
                          <a:rPr lang="pt-BR" b="1" i="1" smtClean="0">
                            <a:latin typeface="Cambria Math"/>
                          </a:rPr>
                          <m:t>−</m:t>
                        </m:r>
                        <m:r>
                          <a:rPr lang="pt-BR" b="1" i="1" smtClean="0">
                            <a:latin typeface="Cambria Math"/>
                          </a:rPr>
                          <m:t>𝟑</m:t>
                        </m:r>
                      </m:sup>
                    </m:sSup>
                  </m:oMath>
                </a14:m>
                <a:r>
                  <a:rPr lang="pt-BR" dirty="0" smtClean="0"/>
                  <a:t>. Considere uma máquina F(10,6,-9,9)</a:t>
                </a:r>
                <a:endParaRPr lang="pt-BR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616" t="-922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463948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Aula passada?</a:t>
            </a:r>
            <a:endParaRPr lang="pt-B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Espaço Reservado para Conteúdo 2"/>
              <p:cNvSpPr>
                <a:spLocks noGrp="1"/>
              </p:cNvSpPr>
              <p:nvPr>
                <p:ph sz="quarter" idx="1"/>
              </p:nvPr>
            </p:nvSpPr>
            <p:spPr/>
            <p:txBody>
              <a:bodyPr/>
              <a:lstStyle/>
              <a:p>
                <a:r>
                  <a:rPr lang="pt-BR" dirty="0" smtClean="0"/>
                  <a:t>Método Iterativo Linear</a:t>
                </a:r>
              </a:p>
              <a:p>
                <a:pPr lvl="1"/>
                <a:r>
                  <a:rPr lang="pt-BR" sz="2400" b="1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t-BR" sz="2400" b="1" i="1">
                            <a:latin typeface="Cambria Math"/>
                          </a:rPr>
                        </m:ctrlPr>
                      </m:sSubPr>
                      <m:e>
                        <m:r>
                          <a:rPr lang="pt-BR" sz="2400" b="1" i="1">
                            <a:latin typeface="Cambria Math"/>
                          </a:rPr>
                          <m:t>𝒙</m:t>
                        </m:r>
                      </m:e>
                      <m:sub>
                        <m:r>
                          <a:rPr lang="pt-BR" sz="2400" b="1" i="1">
                            <a:latin typeface="Cambria Math"/>
                          </a:rPr>
                          <m:t>𝒊</m:t>
                        </m:r>
                        <m:r>
                          <a:rPr lang="pt-BR" sz="2400" b="1" i="1">
                            <a:latin typeface="Cambria Math"/>
                          </a:rPr>
                          <m:t>+</m:t>
                        </m:r>
                        <m:r>
                          <a:rPr lang="pt-BR" sz="2400" b="1" i="1">
                            <a:latin typeface="Cambria Math"/>
                          </a:rPr>
                          <m:t>𝟏</m:t>
                        </m:r>
                      </m:sub>
                    </m:sSub>
                    <m:r>
                      <a:rPr lang="pt-BR" sz="2400" b="1" i="1">
                        <a:latin typeface="Cambria Math"/>
                      </a:rPr>
                      <m:t>=</m:t>
                    </m:r>
                    <m:r>
                      <a:rPr lang="pt-BR" sz="2400" b="1" i="1">
                        <a:latin typeface="Cambria Math"/>
                        <a:ea typeface="Cambria Math"/>
                      </a:rPr>
                      <m:t>𝝋</m:t>
                    </m:r>
                    <m:d>
                      <m:dPr>
                        <m:ctrlPr>
                          <a:rPr lang="pt-BR" sz="2400" b="1" i="1">
                            <a:latin typeface="Cambria Math"/>
                            <a:ea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pt-BR" sz="2400" b="1" i="1">
                                <a:latin typeface="Cambria Math"/>
                                <a:ea typeface="Cambria Math"/>
                              </a:rPr>
                            </m:ctrlPr>
                          </m:sSubPr>
                          <m:e>
                            <m:r>
                              <a:rPr lang="pt-BR" sz="2400" b="1">
                                <a:latin typeface="Cambria Math"/>
                                <a:ea typeface="Cambria Math"/>
                              </a:rPr>
                              <m:t>𝐱</m:t>
                            </m:r>
                          </m:e>
                          <m:sub>
                            <m:r>
                              <a:rPr lang="pt-BR" sz="2400" b="1">
                                <a:latin typeface="Cambria Math"/>
                                <a:ea typeface="Cambria Math"/>
                              </a:rPr>
                              <m:t>𝐢</m:t>
                            </m:r>
                          </m:sub>
                        </m:sSub>
                      </m:e>
                    </m:d>
                    <m:r>
                      <a:rPr lang="pt-BR" sz="2400" b="1">
                        <a:latin typeface="Cambria Math"/>
                        <a:ea typeface="Cambria Math"/>
                      </a:rPr>
                      <m:t>, </m:t>
                    </m:r>
                    <m:r>
                      <a:rPr lang="pt-BR" sz="2400" b="1">
                        <a:latin typeface="Cambria Math"/>
                        <a:ea typeface="Cambria Math"/>
                      </a:rPr>
                      <m:t>𝐢</m:t>
                    </m:r>
                    <m:r>
                      <a:rPr lang="pt-BR" sz="2400" b="1">
                        <a:latin typeface="Cambria Math"/>
                        <a:ea typeface="Cambria Math"/>
                      </a:rPr>
                      <m:t>=</m:t>
                    </m:r>
                    <m:r>
                      <a:rPr lang="pt-BR" sz="2400" b="1">
                        <a:latin typeface="Cambria Math"/>
                        <a:ea typeface="Cambria Math"/>
                      </a:rPr>
                      <m:t>𝟎</m:t>
                    </m:r>
                    <m:r>
                      <a:rPr lang="pt-BR" sz="2400" b="1">
                        <a:latin typeface="Cambria Math"/>
                        <a:ea typeface="Cambria Math"/>
                      </a:rPr>
                      <m:t>,</m:t>
                    </m:r>
                    <m:r>
                      <a:rPr lang="pt-BR" sz="2400" b="1">
                        <a:latin typeface="Cambria Math"/>
                        <a:ea typeface="Cambria Math"/>
                      </a:rPr>
                      <m:t>𝟏</m:t>
                    </m:r>
                    <m:r>
                      <a:rPr lang="pt-BR" sz="2400" b="1">
                        <a:latin typeface="Cambria Math"/>
                        <a:ea typeface="Cambria Math"/>
                      </a:rPr>
                      <m:t>,</m:t>
                    </m:r>
                    <m:r>
                      <a:rPr lang="pt-BR" sz="2400" b="1">
                        <a:latin typeface="Cambria Math"/>
                        <a:ea typeface="Cambria Math"/>
                      </a:rPr>
                      <m:t>𝟐</m:t>
                    </m:r>
                    <m:r>
                      <a:rPr lang="pt-BR" sz="2400" b="1">
                        <a:latin typeface="Cambria Math"/>
                        <a:ea typeface="Cambria Math"/>
                      </a:rPr>
                      <m:t>…</m:t>
                    </m:r>
                  </m:oMath>
                </a14:m>
                <a:endParaRPr lang="pt-BR" sz="2400" b="1" dirty="0"/>
              </a:p>
              <a:p>
                <a:pPr lvl="1"/>
                <a:r>
                  <a:rPr lang="pt-BR" dirty="0" smtClean="0"/>
                  <a:t>Convergência</a:t>
                </a:r>
              </a:p>
              <a:p>
                <a:pPr marL="914400" lvl="1" indent="-457200">
                  <a:buClrTx/>
                  <a:buFont typeface="+mj-lt"/>
                  <a:buAutoNum type="arabicPeriod"/>
                </a:pPr>
                <a:r>
                  <a:rPr lang="pt-BR" sz="2000" b="1" dirty="0">
                    <a:ea typeface="Cambria Math"/>
                  </a:rPr>
                  <a:t> </a:t>
                </a:r>
                <a14:m>
                  <m:oMath xmlns:m="http://schemas.openxmlformats.org/officeDocument/2006/math">
                    <m:r>
                      <a:rPr lang="pt-BR" sz="2000" b="1">
                        <a:latin typeface="Cambria Math"/>
                        <a:ea typeface="Cambria Math"/>
                      </a:rPr>
                      <m:t>𝛗</m:t>
                    </m:r>
                  </m:oMath>
                </a14:m>
                <a:r>
                  <a:rPr lang="pt-BR" sz="2000" b="1" dirty="0">
                    <a:ea typeface="Cambria Math"/>
                  </a:rPr>
                  <a:t> e </a:t>
                </a:r>
                <a14:m>
                  <m:oMath xmlns:m="http://schemas.openxmlformats.org/officeDocument/2006/math">
                    <m:r>
                      <a:rPr lang="pt-BR" sz="2000" b="1">
                        <a:latin typeface="Cambria Math"/>
                        <a:ea typeface="Cambria Math"/>
                      </a:rPr>
                      <m:t>𝛗</m:t>
                    </m:r>
                  </m:oMath>
                </a14:m>
                <a:r>
                  <a:rPr lang="pt-BR" sz="2000" b="1" dirty="0">
                    <a:ea typeface="Cambria Math"/>
                  </a:rPr>
                  <a:t>´ forem contínuas em </a:t>
                </a:r>
                <a14:m>
                  <m:oMath xmlns:m="http://schemas.openxmlformats.org/officeDocument/2006/math">
                    <m:r>
                      <a:rPr lang="pt-BR" sz="2000" b="1">
                        <a:latin typeface="Cambria Math"/>
                        <a:ea typeface="Cambria Math"/>
                      </a:rPr>
                      <m:t>𝐈</m:t>
                    </m:r>
                  </m:oMath>
                </a14:m>
                <a:endParaRPr lang="pt-BR" sz="2000" b="1" dirty="0">
                  <a:ea typeface="Cambria Math"/>
                </a:endParaRPr>
              </a:p>
              <a:p>
                <a:pPr marL="914400" lvl="1" indent="-457200">
                  <a:buClrTx/>
                  <a:buFont typeface="+mj-lt"/>
                  <a:buAutoNum type="arabicPeriod"/>
                </a:pP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pt-BR" sz="2000" b="1" i="1">
                            <a:latin typeface="Cambria Math"/>
                            <a:ea typeface="Cambria Math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pt-BR" sz="2000" b="1" i="1">
                                <a:latin typeface="Cambria Math"/>
                                <a:ea typeface="Cambria Math"/>
                              </a:rPr>
                            </m:ctrlPr>
                          </m:sSupPr>
                          <m:e>
                            <m:r>
                              <a:rPr lang="pt-BR" sz="2000" b="1">
                                <a:latin typeface="Cambria Math"/>
                                <a:ea typeface="Cambria Math"/>
                              </a:rPr>
                              <m:t>𝛗</m:t>
                            </m:r>
                          </m:e>
                          <m:sup>
                            <m:r>
                              <a:rPr lang="pt-BR" sz="2000" b="1">
                                <a:latin typeface="Cambria Math"/>
                                <a:ea typeface="Cambria Math"/>
                              </a:rPr>
                              <m:t>′</m:t>
                            </m:r>
                          </m:sup>
                        </m:sSup>
                        <m:d>
                          <m:dPr>
                            <m:ctrlPr>
                              <a:rPr lang="pt-BR" sz="2000" b="1" i="1">
                                <a:latin typeface="Cambria Math"/>
                                <a:ea typeface="Cambria Math"/>
                              </a:rPr>
                            </m:ctrlPr>
                          </m:dPr>
                          <m:e>
                            <m:r>
                              <a:rPr lang="pt-BR" sz="2000" b="1">
                                <a:latin typeface="Cambria Math"/>
                                <a:ea typeface="Cambria Math"/>
                              </a:rPr>
                              <m:t>𝐱</m:t>
                            </m:r>
                          </m:e>
                        </m:d>
                      </m:e>
                    </m:d>
                    <m:r>
                      <a:rPr lang="pt-BR" sz="2000" b="1">
                        <a:latin typeface="Cambria Math"/>
                        <a:ea typeface="Cambria Math"/>
                      </a:rPr>
                      <m:t>≤</m:t>
                    </m:r>
                    <m:r>
                      <a:rPr lang="pt-BR" sz="2000" b="1">
                        <a:latin typeface="Cambria Math"/>
                        <a:ea typeface="Cambria Math"/>
                      </a:rPr>
                      <m:t>𝐤</m:t>
                    </m:r>
                    <m:r>
                      <a:rPr lang="pt-BR" sz="2000" b="1">
                        <a:latin typeface="Cambria Math"/>
                        <a:ea typeface="Cambria Math"/>
                      </a:rPr>
                      <m:t>&lt;</m:t>
                    </m:r>
                    <m:r>
                      <a:rPr lang="pt-BR" sz="2000" b="1">
                        <a:latin typeface="Cambria Math"/>
                        <a:ea typeface="Cambria Math"/>
                      </a:rPr>
                      <m:t>𝟏</m:t>
                    </m:r>
                    <m:r>
                      <a:rPr lang="pt-BR" sz="2000" b="1">
                        <a:latin typeface="Cambria Math"/>
                        <a:ea typeface="Cambria Math"/>
                      </a:rPr>
                      <m:t>,∀</m:t>
                    </m:r>
                    <m:r>
                      <a:rPr lang="pt-BR" sz="2000" b="1">
                        <a:latin typeface="Cambria Math"/>
                        <a:ea typeface="Cambria Math"/>
                      </a:rPr>
                      <m:t>𝐱</m:t>
                    </m:r>
                    <m:r>
                      <a:rPr lang="pt-BR" sz="2000" b="1">
                        <a:latin typeface="Cambria Math"/>
                        <a:ea typeface="Cambria Math"/>
                      </a:rPr>
                      <m:t>∈</m:t>
                    </m:r>
                    <m:r>
                      <a:rPr lang="pt-BR" sz="2000" b="1">
                        <a:latin typeface="Cambria Math"/>
                        <a:ea typeface="Cambria Math"/>
                      </a:rPr>
                      <m:t>𝐈</m:t>
                    </m:r>
                  </m:oMath>
                </a14:m>
                <a:endParaRPr lang="pt-BR" sz="2000" b="1" dirty="0">
                  <a:ea typeface="Cambria Math"/>
                </a:endParaRPr>
              </a:p>
              <a:p>
                <a:pPr marL="914400" lvl="1" indent="-457200">
                  <a:buClrTx/>
                  <a:buFont typeface="+mj-lt"/>
                  <a:buAutoNum type="arabicPeriod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pt-BR" sz="2000" b="1" i="1"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pt-BR" sz="2000" b="1">
                            <a:latin typeface="Cambria Math"/>
                            <a:ea typeface="Cambria Math"/>
                          </a:rPr>
                          <m:t>𝐱</m:t>
                        </m:r>
                      </m:e>
                      <m:sub>
                        <m:r>
                          <a:rPr lang="pt-BR" sz="2000" b="1">
                            <a:latin typeface="Cambria Math"/>
                            <a:ea typeface="Cambria Math"/>
                          </a:rPr>
                          <m:t>𝟎</m:t>
                        </m:r>
                      </m:sub>
                    </m:sSub>
                    <m:r>
                      <a:rPr lang="pt-BR" sz="2000" b="1">
                        <a:latin typeface="Cambria Math"/>
                        <a:ea typeface="Cambria Math"/>
                      </a:rPr>
                      <m:t>∈</m:t>
                    </m:r>
                    <m:r>
                      <a:rPr lang="pt-BR" sz="2000" b="1">
                        <a:latin typeface="Cambria Math"/>
                        <a:ea typeface="Cambria Math"/>
                      </a:rPr>
                      <m:t>𝐈</m:t>
                    </m:r>
                  </m:oMath>
                </a14:m>
                <a:endParaRPr lang="pt-BR" dirty="0" smtClean="0"/>
              </a:p>
              <a:p>
                <a:r>
                  <a:rPr lang="pt-BR" dirty="0" smtClean="0"/>
                  <a:t>Método de Newton-</a:t>
                </a:r>
                <a:r>
                  <a:rPr lang="pt-BR" dirty="0" err="1" smtClean="0"/>
                  <a:t>Raphson</a:t>
                </a:r>
                <a:endParaRPr lang="pt-BR" dirty="0" smtClean="0"/>
              </a:p>
              <a:p>
                <a:pPr lvl="1"/>
                <a:r>
                  <a:rPr lang="pt-BR" dirty="0"/>
                  <a:t>Construir uma função de iteração 𝝋, tal que 𝝋′(𝜀)=0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pt-BR" b="1" i="1">
                        <a:latin typeface="Cambria Math"/>
                        <a:ea typeface="Cambria Math"/>
                      </a:rPr>
                      <m:t>𝝋</m:t>
                    </m:r>
                    <m:d>
                      <m:dPr>
                        <m:ctrlPr>
                          <a:rPr lang="pt-BR" b="1" i="1">
                            <a:latin typeface="Cambria Math"/>
                            <a:ea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pt-BR" b="1" i="1">
                                <a:latin typeface="Cambria Math"/>
                                <a:ea typeface="Cambria Math"/>
                              </a:rPr>
                            </m:ctrlPr>
                          </m:sSubPr>
                          <m:e>
                            <m:r>
                              <a:rPr lang="pt-BR" b="1" i="1">
                                <a:latin typeface="Cambria Math"/>
                                <a:ea typeface="Cambria Math"/>
                              </a:rPr>
                              <m:t>𝒙</m:t>
                            </m:r>
                          </m:e>
                          <m:sub>
                            <m:r>
                              <a:rPr lang="pt-BR" b="1" i="1">
                                <a:latin typeface="Cambria Math"/>
                                <a:ea typeface="Cambria Math"/>
                              </a:rPr>
                              <m:t>𝒊</m:t>
                            </m:r>
                          </m:sub>
                        </m:sSub>
                      </m:e>
                    </m:d>
                    <m:r>
                      <a:rPr lang="pt-BR" b="1" i="1">
                        <a:latin typeface="Cambria Math"/>
                        <a:ea typeface="Cambria Math"/>
                      </a:rPr>
                      <m:t>=</m:t>
                    </m:r>
                    <m:sSub>
                      <m:sSubPr>
                        <m:ctrlPr>
                          <a:rPr lang="pt-BR" b="1" i="1">
                            <a:latin typeface="Cambria Math"/>
                          </a:rPr>
                        </m:ctrlPr>
                      </m:sSubPr>
                      <m:e>
                        <m:r>
                          <a:rPr lang="pt-BR" b="1" i="1">
                            <a:latin typeface="Cambria Math"/>
                          </a:rPr>
                          <m:t>𝒙</m:t>
                        </m:r>
                      </m:e>
                      <m:sub>
                        <m:r>
                          <a:rPr lang="pt-BR" b="1" i="1">
                            <a:latin typeface="Cambria Math"/>
                          </a:rPr>
                          <m:t>𝒊</m:t>
                        </m:r>
                        <m:r>
                          <a:rPr lang="pt-BR" b="1" i="1">
                            <a:latin typeface="Cambria Math"/>
                          </a:rPr>
                          <m:t>+</m:t>
                        </m:r>
                        <m:r>
                          <a:rPr lang="pt-BR" b="1" i="1">
                            <a:latin typeface="Cambria Math"/>
                          </a:rPr>
                          <m:t>𝟏</m:t>
                        </m:r>
                      </m:sub>
                    </m:sSub>
                    <m:r>
                      <a:rPr lang="pt-BR" b="1" i="1">
                        <a:latin typeface="Cambria Math"/>
                      </a:rPr>
                      <m:t>=</m:t>
                    </m:r>
                    <m:sSub>
                      <m:sSubPr>
                        <m:ctrlPr>
                          <a:rPr lang="pt-BR" b="1" i="1">
                            <a:latin typeface="Cambria Math"/>
                          </a:rPr>
                        </m:ctrlPr>
                      </m:sSubPr>
                      <m:e>
                        <m:r>
                          <a:rPr lang="pt-BR" b="1" i="1">
                            <a:latin typeface="Cambria Math"/>
                          </a:rPr>
                          <m:t>𝒙</m:t>
                        </m:r>
                      </m:e>
                      <m:sub>
                        <m:r>
                          <a:rPr lang="pt-BR" b="1" i="1">
                            <a:latin typeface="Cambria Math"/>
                          </a:rPr>
                          <m:t>𝒊</m:t>
                        </m:r>
                      </m:sub>
                    </m:sSub>
                    <m:r>
                      <a:rPr lang="pt-BR" b="1" i="1">
                        <a:latin typeface="Cambria Math"/>
                      </a:rPr>
                      <m:t>−</m:t>
                    </m:r>
                    <m:f>
                      <m:fPr>
                        <m:ctrlPr>
                          <a:rPr lang="pt-BR" b="1" i="1">
                            <a:latin typeface="Cambria Math"/>
                          </a:rPr>
                        </m:ctrlPr>
                      </m:fPr>
                      <m:num>
                        <m:r>
                          <a:rPr lang="pt-BR" b="1" i="1">
                            <a:latin typeface="Cambria Math"/>
                          </a:rPr>
                          <m:t>𝒇</m:t>
                        </m:r>
                        <m:r>
                          <a:rPr lang="pt-BR" b="1" i="1">
                            <a:latin typeface="Cambria Math"/>
                          </a:rPr>
                          <m:t>(</m:t>
                        </m:r>
                        <m:sSub>
                          <m:sSubPr>
                            <m:ctrlPr>
                              <a:rPr lang="pt-BR" b="1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pt-BR" b="1" i="1">
                                <a:latin typeface="Cambria Math"/>
                              </a:rPr>
                              <m:t>𝒙</m:t>
                            </m:r>
                          </m:e>
                          <m:sub>
                            <m:r>
                              <a:rPr lang="pt-BR" b="1" i="1">
                                <a:latin typeface="Cambria Math"/>
                              </a:rPr>
                              <m:t>𝒊</m:t>
                            </m:r>
                          </m:sub>
                        </m:sSub>
                        <m:r>
                          <a:rPr lang="pt-BR" b="1" i="1">
                            <a:latin typeface="Cambria Math"/>
                          </a:rPr>
                          <m:t>)</m:t>
                        </m:r>
                      </m:num>
                      <m:den>
                        <m:r>
                          <a:rPr lang="pt-BR" b="1" i="1">
                            <a:latin typeface="Cambria Math"/>
                          </a:rPr>
                          <m:t>𝒇</m:t>
                        </m:r>
                        <m:r>
                          <a:rPr lang="pt-BR" b="1" i="1">
                            <a:latin typeface="Cambria Math"/>
                          </a:rPr>
                          <m:t>´(</m:t>
                        </m:r>
                        <m:sSub>
                          <m:sSubPr>
                            <m:ctrlPr>
                              <a:rPr lang="pt-BR" b="1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pt-BR" b="1" i="1">
                                <a:latin typeface="Cambria Math"/>
                              </a:rPr>
                              <m:t>𝒙</m:t>
                            </m:r>
                          </m:e>
                          <m:sub>
                            <m:r>
                              <a:rPr lang="pt-BR" b="1" i="1">
                                <a:latin typeface="Cambria Math"/>
                              </a:rPr>
                              <m:t>𝒊</m:t>
                            </m:r>
                          </m:sub>
                        </m:sSub>
                        <m:r>
                          <a:rPr lang="pt-BR" b="1" i="1">
                            <a:latin typeface="Cambria Math"/>
                          </a:rPr>
                          <m:t>)</m:t>
                        </m:r>
                      </m:den>
                    </m:f>
                  </m:oMath>
                </a14:m>
                <a:endParaRPr lang="pt-BR" b="1" dirty="0"/>
              </a:p>
              <a:p>
                <a:pPr lvl="1"/>
                <a:endParaRPr lang="pt-BR" dirty="0" smtClean="0"/>
              </a:p>
              <a:p>
                <a:pPr lvl="1"/>
                <a:endParaRPr lang="pt-BR" dirty="0"/>
              </a:p>
            </p:txBody>
          </p:sp>
        </mc:Choice>
        <mc:Fallback xmlns="">
          <p:sp>
            <p:nvSpPr>
              <p:cNvPr id="3" name="Espaço Reservado para Conteúdo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blipFill rotWithShape="1">
                <a:blip r:embed="rId2"/>
                <a:stretch>
                  <a:fillRect l="-449" t="-1357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1556792"/>
            <a:ext cx="3928120" cy="25436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405403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Exemplo</a:t>
            </a:r>
            <a:endParaRPr lang="pt-BR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sz="quarter" idx="1"/>
              </p:nvPr>
            </p:nvSpPr>
            <p:spPr>
              <a:xfrm>
                <a:off x="612648" y="1600200"/>
                <a:ext cx="8153400" cy="4781128"/>
              </a:xfrm>
            </p:spPr>
            <p:txBody>
              <a:bodyPr>
                <a:normAutofit fontScale="85000" lnSpcReduction="20000"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pt-BR" b="1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pt-BR" b="1" i="1" smtClean="0">
                            <a:latin typeface="Cambria Math"/>
                          </a:rPr>
                          <m:t>𝒙</m:t>
                        </m:r>
                      </m:e>
                      <m:sub>
                        <m:r>
                          <a:rPr lang="pt-BR" b="1" i="1" smtClean="0">
                            <a:latin typeface="Cambria Math"/>
                          </a:rPr>
                          <m:t>𝟎</m:t>
                        </m:r>
                      </m:sub>
                    </m:sSub>
                    <m:r>
                      <a:rPr lang="pt-BR" b="1" i="1" smtClean="0">
                        <a:latin typeface="Cambria Math"/>
                      </a:rPr>
                      <m:t>=</m:t>
                    </m:r>
                    <m:r>
                      <a:rPr lang="pt-BR" b="1" i="1" smtClean="0">
                        <a:latin typeface="Cambria Math"/>
                      </a:rPr>
                      <m:t>𝟏</m:t>
                    </m:r>
                    <m:r>
                      <a:rPr lang="pt-BR" b="1" i="1" smtClean="0">
                        <a:latin typeface="Cambria Math"/>
                      </a:rPr>
                      <m:t>,</m:t>
                    </m:r>
                    <m:r>
                      <a:rPr lang="pt-BR" b="1" i="1" smtClean="0">
                        <a:latin typeface="Cambria Math"/>
                      </a:rPr>
                      <m:t>𝟓</m:t>
                    </m:r>
                    <m:r>
                      <a:rPr lang="pt-BR" b="1" i="1" smtClean="0">
                        <a:latin typeface="Cambria Math"/>
                      </a:rPr>
                      <m:t> ;</m:t>
                    </m:r>
                    <m:r>
                      <a:rPr lang="pt-BR" b="1" i="1" smtClean="0">
                        <a:latin typeface="Cambria Math"/>
                      </a:rPr>
                      <m:t>𝒇</m:t>
                    </m:r>
                    <m:d>
                      <m:dPr>
                        <m:ctrlPr>
                          <a:rPr lang="pt-BR" b="1" i="1" smtClean="0"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pt-BR" b="1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pt-BR" b="1" i="1" smtClean="0">
                                <a:latin typeface="Cambria Math"/>
                              </a:rPr>
                              <m:t>𝒙</m:t>
                            </m:r>
                          </m:e>
                          <m:sub>
                            <m:r>
                              <a:rPr lang="pt-BR" b="1" i="1" smtClean="0">
                                <a:latin typeface="Cambria Math"/>
                              </a:rPr>
                              <m:t>𝟎</m:t>
                            </m:r>
                          </m:sub>
                        </m:sSub>
                      </m:e>
                    </m:d>
                    <m:r>
                      <a:rPr lang="pt-BR" b="1" i="1" smtClean="0">
                        <a:latin typeface="Cambria Math"/>
                      </a:rPr>
                      <m:t>=−</m:t>
                    </m:r>
                    <m:r>
                      <a:rPr lang="pt-BR" b="1" i="1" smtClean="0">
                        <a:latin typeface="Cambria Math"/>
                      </a:rPr>
                      <m:t>𝟐</m:t>
                    </m:r>
                    <m:r>
                      <a:rPr lang="pt-BR" b="1" i="1" smtClean="0">
                        <a:latin typeface="Cambria Math"/>
                      </a:rPr>
                      <m:t>,</m:t>
                    </m:r>
                    <m:r>
                      <a:rPr lang="pt-BR" b="1" i="1" smtClean="0">
                        <a:latin typeface="Cambria Math"/>
                      </a:rPr>
                      <m:t>𝟐𝟓</m:t>
                    </m:r>
                  </m:oMath>
                </a14:m>
                <a:endParaRPr lang="pt-BR" b="1" i="1" dirty="0" smtClean="0">
                  <a:latin typeface="Cambria Math"/>
                </a:endParaRP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pt-BR" i="1">
                            <a:latin typeface="Cambria Math"/>
                          </a:rPr>
                        </m:ctrlPr>
                      </m:sSubPr>
                      <m:e>
                        <m:r>
                          <a:rPr lang="pt-BR" i="1">
                            <a:latin typeface="Cambria Math"/>
                          </a:rPr>
                          <m:t>𝒙</m:t>
                        </m:r>
                      </m:e>
                      <m:sub>
                        <m:r>
                          <a:rPr lang="pt-BR" b="1" i="1" smtClean="0">
                            <a:latin typeface="Cambria Math"/>
                          </a:rPr>
                          <m:t>𝟏</m:t>
                        </m:r>
                      </m:sub>
                    </m:sSub>
                    <m:r>
                      <a:rPr lang="pt-BR" i="1">
                        <a:latin typeface="Cambria Math"/>
                      </a:rPr>
                      <m:t>=</m:t>
                    </m:r>
                    <m:r>
                      <a:rPr lang="pt-BR" i="1">
                        <a:latin typeface="Cambria Math"/>
                      </a:rPr>
                      <m:t>𝟏</m:t>
                    </m:r>
                    <m:r>
                      <a:rPr lang="pt-BR" i="1">
                        <a:latin typeface="Cambria Math"/>
                      </a:rPr>
                      <m:t>,</m:t>
                    </m:r>
                    <m:r>
                      <a:rPr lang="pt-BR" b="1" i="1" smtClean="0">
                        <a:latin typeface="Cambria Math"/>
                      </a:rPr>
                      <m:t>𝟕</m:t>
                    </m:r>
                    <m:r>
                      <a:rPr lang="pt-BR" i="1">
                        <a:latin typeface="Cambria Math"/>
                      </a:rPr>
                      <m:t> ;</m:t>
                    </m:r>
                    <m:r>
                      <a:rPr lang="pt-BR" i="1">
                        <a:latin typeface="Cambria Math"/>
                      </a:rPr>
                      <m:t>𝒇</m:t>
                    </m:r>
                    <m:d>
                      <m:dPr>
                        <m:ctrlPr>
                          <a:rPr lang="pt-BR" i="1"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pt-BR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pt-BR" i="1">
                                <a:latin typeface="Cambria Math"/>
                              </a:rPr>
                              <m:t>𝒙</m:t>
                            </m:r>
                          </m:e>
                          <m:sub>
                            <m:r>
                              <a:rPr lang="pt-BR" b="1" i="1" smtClean="0">
                                <a:latin typeface="Cambria Math"/>
                              </a:rPr>
                              <m:t>𝟏</m:t>
                            </m:r>
                          </m:sub>
                        </m:sSub>
                      </m:e>
                    </m:d>
                    <m:r>
                      <a:rPr lang="pt-BR" i="1">
                        <a:latin typeface="Cambria Math"/>
                      </a:rPr>
                      <m:t>=−</m:t>
                    </m:r>
                    <m:r>
                      <a:rPr lang="pt-BR" b="1" i="1" smtClean="0">
                        <a:latin typeface="Cambria Math"/>
                      </a:rPr>
                      <m:t>𝟏</m:t>
                    </m:r>
                    <m:r>
                      <a:rPr lang="pt-BR" b="1" i="1" smtClean="0">
                        <a:latin typeface="Cambria Math"/>
                      </a:rPr>
                      <m:t>,</m:t>
                    </m:r>
                    <m:r>
                      <a:rPr lang="pt-BR" b="1" i="1" smtClean="0">
                        <a:latin typeface="Cambria Math"/>
                      </a:rPr>
                      <m:t>𝟒𝟏</m:t>
                    </m:r>
                  </m:oMath>
                </a14:m>
                <a:endParaRPr lang="pt-BR" b="1" i="1" dirty="0" smtClean="0">
                  <a:latin typeface="Cambria Math"/>
                </a:endParaRP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pt-BR" sz="3100" b="1" i="1">
                            <a:solidFill>
                              <a:srgbClr val="00000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pt-BR" sz="3100" b="1" i="1">
                            <a:solidFill>
                              <a:srgbClr val="000000"/>
                            </a:solidFill>
                            <a:latin typeface="Cambria Math"/>
                          </a:rPr>
                          <m:t>𝒙</m:t>
                        </m:r>
                      </m:e>
                      <m:sub>
                        <m:r>
                          <a:rPr lang="pt-BR" sz="3100" b="1" i="1">
                            <a:solidFill>
                              <a:srgbClr val="000000"/>
                            </a:solidFill>
                            <a:latin typeface="Cambria Math"/>
                          </a:rPr>
                          <m:t>𝒊</m:t>
                        </m:r>
                        <m:r>
                          <a:rPr lang="pt-BR" sz="3100" b="1" i="1">
                            <a:solidFill>
                              <a:srgbClr val="000000"/>
                            </a:solidFill>
                            <a:latin typeface="Cambria Math"/>
                          </a:rPr>
                          <m:t>+</m:t>
                        </m:r>
                        <m:r>
                          <a:rPr lang="pt-BR" sz="3100" b="1" i="1">
                            <a:solidFill>
                              <a:srgbClr val="000000"/>
                            </a:solidFill>
                            <a:latin typeface="Cambria Math"/>
                          </a:rPr>
                          <m:t>𝟏</m:t>
                        </m:r>
                      </m:sub>
                    </m:sSub>
                    <m:r>
                      <a:rPr lang="pt-BR" sz="3100" b="1" i="1">
                        <a:solidFill>
                          <a:srgbClr val="000000"/>
                        </a:solidFill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pt-BR" sz="3100" b="1" i="1">
                            <a:solidFill>
                              <a:srgbClr val="000000"/>
                            </a:solidFill>
                            <a:latin typeface="Cambria Math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pt-BR" sz="3100" b="1" i="1">
                                <a:solidFill>
                                  <a:srgbClr val="000000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pt-BR" sz="3100" b="1" i="1">
                                <a:solidFill>
                                  <a:srgbClr val="000000"/>
                                </a:solidFill>
                                <a:latin typeface="Cambria Math"/>
                              </a:rPr>
                              <m:t>𝒙</m:t>
                            </m:r>
                          </m:e>
                          <m:sub>
                            <m:r>
                              <a:rPr lang="pt-BR" sz="3100" b="1" i="1">
                                <a:solidFill>
                                  <a:srgbClr val="000000"/>
                                </a:solidFill>
                                <a:latin typeface="Cambria Math"/>
                              </a:rPr>
                              <m:t>𝒊</m:t>
                            </m:r>
                            <m:r>
                              <a:rPr lang="pt-BR" sz="3100" b="1" i="1">
                                <a:solidFill>
                                  <a:srgbClr val="000000"/>
                                </a:solidFill>
                                <a:latin typeface="Cambria Math"/>
                              </a:rPr>
                              <m:t>−</m:t>
                            </m:r>
                            <m:r>
                              <a:rPr lang="pt-BR" sz="3100" b="1" i="1">
                                <a:solidFill>
                                  <a:srgbClr val="000000"/>
                                </a:solidFill>
                                <a:latin typeface="Cambria Math"/>
                              </a:rPr>
                              <m:t>𝟏</m:t>
                            </m:r>
                          </m:sub>
                        </m:sSub>
                        <m:r>
                          <a:rPr lang="pt-BR" sz="3100" b="1" i="1">
                            <a:solidFill>
                              <a:srgbClr val="000000"/>
                            </a:solidFill>
                            <a:latin typeface="Cambria Math"/>
                          </a:rPr>
                          <m:t>𝒇</m:t>
                        </m:r>
                        <m:d>
                          <m:dPr>
                            <m:ctrlPr>
                              <a:rPr lang="pt-BR" sz="3100" b="1" i="1">
                                <a:solidFill>
                                  <a:srgbClr val="000000"/>
                                </a:solidFill>
                                <a:latin typeface="Cambria Math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pt-BR" sz="3100" b="1" i="1">
                                    <a:solidFill>
                                      <a:srgbClr val="000000"/>
                                    </a:solidFill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pt-BR" sz="3100" b="1" i="1">
                                    <a:solidFill>
                                      <a:srgbClr val="000000"/>
                                    </a:solidFill>
                                    <a:latin typeface="Cambria Math"/>
                                  </a:rPr>
                                  <m:t>𝒙</m:t>
                                </m:r>
                              </m:e>
                              <m:sub>
                                <m:r>
                                  <a:rPr lang="pt-BR" sz="3100" b="1" i="1">
                                    <a:solidFill>
                                      <a:srgbClr val="000000"/>
                                    </a:solidFill>
                                    <a:latin typeface="Cambria Math"/>
                                  </a:rPr>
                                  <m:t>𝒊</m:t>
                                </m:r>
                              </m:sub>
                            </m:sSub>
                          </m:e>
                        </m:d>
                        <m:r>
                          <a:rPr lang="pt-BR" sz="3100" b="1" i="1">
                            <a:solidFill>
                              <a:srgbClr val="000000"/>
                            </a:solidFill>
                            <a:latin typeface="Cambria Math"/>
                          </a:rPr>
                          <m:t>−</m:t>
                        </m:r>
                        <m:sSub>
                          <m:sSubPr>
                            <m:ctrlPr>
                              <a:rPr lang="pt-BR" sz="3100" b="1" i="1">
                                <a:solidFill>
                                  <a:srgbClr val="000000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pt-BR" sz="3100" b="1" i="1">
                                <a:solidFill>
                                  <a:srgbClr val="000000"/>
                                </a:solidFill>
                                <a:latin typeface="Cambria Math"/>
                              </a:rPr>
                              <m:t>𝒙</m:t>
                            </m:r>
                          </m:e>
                          <m:sub>
                            <m:r>
                              <a:rPr lang="pt-BR" sz="3100" b="1" i="1">
                                <a:solidFill>
                                  <a:srgbClr val="000000"/>
                                </a:solidFill>
                                <a:latin typeface="Cambria Math"/>
                              </a:rPr>
                              <m:t>𝒊</m:t>
                            </m:r>
                          </m:sub>
                        </m:sSub>
                        <m:r>
                          <a:rPr lang="pt-BR" sz="3100" b="1" i="1">
                            <a:solidFill>
                              <a:srgbClr val="000000"/>
                            </a:solidFill>
                            <a:latin typeface="Cambria Math"/>
                          </a:rPr>
                          <m:t>𝒇</m:t>
                        </m:r>
                        <m:r>
                          <a:rPr lang="pt-BR" sz="3100" b="1" i="1">
                            <a:solidFill>
                              <a:srgbClr val="000000"/>
                            </a:solidFill>
                            <a:latin typeface="Cambria Math"/>
                          </a:rPr>
                          <m:t>(</m:t>
                        </m:r>
                        <m:sSub>
                          <m:sSubPr>
                            <m:ctrlPr>
                              <a:rPr lang="pt-BR" sz="3100" b="1" i="1">
                                <a:solidFill>
                                  <a:srgbClr val="000000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pt-BR" sz="3100" b="1" i="1">
                                <a:solidFill>
                                  <a:srgbClr val="000000"/>
                                </a:solidFill>
                                <a:latin typeface="Cambria Math"/>
                              </a:rPr>
                              <m:t>𝒙</m:t>
                            </m:r>
                          </m:e>
                          <m:sub>
                            <m:r>
                              <a:rPr lang="pt-BR" sz="3100" b="1" i="1">
                                <a:solidFill>
                                  <a:srgbClr val="000000"/>
                                </a:solidFill>
                                <a:latin typeface="Cambria Math"/>
                              </a:rPr>
                              <m:t>𝒊</m:t>
                            </m:r>
                            <m:r>
                              <a:rPr lang="pt-BR" sz="3100" b="1" i="1">
                                <a:solidFill>
                                  <a:srgbClr val="000000"/>
                                </a:solidFill>
                                <a:latin typeface="Cambria Math"/>
                              </a:rPr>
                              <m:t>−</m:t>
                            </m:r>
                            <m:r>
                              <a:rPr lang="pt-BR" sz="3100" b="1" i="1">
                                <a:solidFill>
                                  <a:srgbClr val="000000"/>
                                </a:solidFill>
                                <a:latin typeface="Cambria Math"/>
                              </a:rPr>
                              <m:t>𝟏</m:t>
                            </m:r>
                          </m:sub>
                        </m:sSub>
                        <m:r>
                          <a:rPr lang="pt-BR" sz="3100" b="1" i="1">
                            <a:solidFill>
                              <a:srgbClr val="000000"/>
                            </a:solidFill>
                            <a:latin typeface="Cambria Math"/>
                          </a:rPr>
                          <m:t>)</m:t>
                        </m:r>
                      </m:num>
                      <m:den>
                        <m:r>
                          <a:rPr lang="pt-BR" sz="3100" b="1" i="1">
                            <a:solidFill>
                              <a:srgbClr val="000000"/>
                            </a:solidFill>
                            <a:latin typeface="Cambria Math"/>
                          </a:rPr>
                          <m:t>𝒇</m:t>
                        </m:r>
                        <m:d>
                          <m:dPr>
                            <m:ctrlPr>
                              <a:rPr lang="pt-BR" sz="3100" b="1" i="1">
                                <a:solidFill>
                                  <a:srgbClr val="000000"/>
                                </a:solidFill>
                                <a:latin typeface="Cambria Math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pt-BR" sz="3100" b="1" i="1">
                                    <a:solidFill>
                                      <a:srgbClr val="000000"/>
                                    </a:solidFill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pt-BR" sz="3100" b="1" i="1">
                                    <a:solidFill>
                                      <a:srgbClr val="000000"/>
                                    </a:solidFill>
                                    <a:latin typeface="Cambria Math"/>
                                  </a:rPr>
                                  <m:t>𝒙</m:t>
                                </m:r>
                              </m:e>
                              <m:sub>
                                <m:r>
                                  <a:rPr lang="pt-BR" sz="3100" b="1" i="1">
                                    <a:solidFill>
                                      <a:srgbClr val="000000"/>
                                    </a:solidFill>
                                    <a:latin typeface="Cambria Math"/>
                                  </a:rPr>
                                  <m:t>𝒊</m:t>
                                </m:r>
                              </m:sub>
                            </m:sSub>
                          </m:e>
                        </m:d>
                        <m:r>
                          <a:rPr lang="pt-BR" sz="3100" b="1" i="1">
                            <a:solidFill>
                              <a:srgbClr val="000000"/>
                            </a:solidFill>
                            <a:latin typeface="Cambria Math"/>
                          </a:rPr>
                          <m:t>−</m:t>
                        </m:r>
                        <m:r>
                          <a:rPr lang="pt-BR" sz="3100" b="1" i="1">
                            <a:solidFill>
                              <a:srgbClr val="000000"/>
                            </a:solidFill>
                            <a:latin typeface="Cambria Math"/>
                          </a:rPr>
                          <m:t>𝒇</m:t>
                        </m:r>
                        <m:d>
                          <m:dPr>
                            <m:ctrlPr>
                              <a:rPr lang="pt-BR" sz="3100" b="1" i="1">
                                <a:solidFill>
                                  <a:srgbClr val="000000"/>
                                </a:solidFill>
                                <a:latin typeface="Cambria Math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pt-BR" sz="3100" b="1" i="1">
                                    <a:solidFill>
                                      <a:srgbClr val="000000"/>
                                    </a:solidFill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pt-BR" sz="3100" b="1" i="1">
                                    <a:solidFill>
                                      <a:srgbClr val="000000"/>
                                    </a:solidFill>
                                    <a:latin typeface="Cambria Math"/>
                                  </a:rPr>
                                  <m:t>𝒙</m:t>
                                </m:r>
                              </m:e>
                              <m:sub>
                                <m:r>
                                  <a:rPr lang="pt-BR" sz="3100" b="1" i="1">
                                    <a:solidFill>
                                      <a:srgbClr val="000000"/>
                                    </a:solidFill>
                                    <a:latin typeface="Cambria Math"/>
                                  </a:rPr>
                                  <m:t>𝒊</m:t>
                                </m:r>
                                <m:r>
                                  <a:rPr lang="pt-BR" sz="3100" b="1" i="1">
                                    <a:solidFill>
                                      <a:srgbClr val="000000"/>
                                    </a:solidFill>
                                    <a:latin typeface="Cambria Math"/>
                                  </a:rPr>
                                  <m:t>−</m:t>
                                </m:r>
                                <m:r>
                                  <a:rPr lang="pt-BR" sz="3100" b="1" i="1">
                                    <a:solidFill>
                                      <a:srgbClr val="000000"/>
                                    </a:solidFill>
                                    <a:latin typeface="Cambria Math"/>
                                  </a:rPr>
                                  <m:t>𝟏</m:t>
                                </m:r>
                              </m:sub>
                            </m:sSub>
                          </m:e>
                        </m:d>
                      </m:den>
                    </m:f>
                  </m:oMath>
                </a14:m>
                <a:endParaRPr lang="pt-BR" b="1" i="1" dirty="0" smtClean="0">
                  <a:latin typeface="Cambria Math"/>
                </a:endParaRP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pt-BR" b="1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pt-BR" b="1" i="1" smtClean="0">
                            <a:latin typeface="Cambria Math"/>
                          </a:rPr>
                          <m:t>𝒙</m:t>
                        </m:r>
                      </m:e>
                      <m:sub>
                        <m:r>
                          <a:rPr lang="pt-BR" b="1" i="1" smtClean="0">
                            <a:latin typeface="Cambria Math"/>
                          </a:rPr>
                          <m:t>𝟐</m:t>
                        </m:r>
                      </m:sub>
                    </m:sSub>
                    <m:r>
                      <a:rPr lang="pt-BR" b="1" i="1" smtClean="0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pt-BR" b="1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pt-BR" i="1">
                            <a:latin typeface="Cambria Math"/>
                          </a:rPr>
                          <m:t>𝟏</m:t>
                        </m:r>
                        <m:r>
                          <a:rPr lang="pt-BR" i="1">
                            <a:latin typeface="Cambria Math"/>
                          </a:rPr>
                          <m:t>,</m:t>
                        </m:r>
                        <m:r>
                          <a:rPr lang="pt-BR" i="1">
                            <a:latin typeface="Cambria Math"/>
                          </a:rPr>
                          <m:t>𝟓</m:t>
                        </m:r>
                        <m:r>
                          <a:rPr lang="pt-BR" i="1">
                            <a:latin typeface="Cambria Math"/>
                          </a:rPr>
                          <m:t>.</m:t>
                        </m:r>
                        <m:d>
                          <m:dPr>
                            <m:ctrlPr>
                              <a:rPr lang="pt-BR" i="1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pt-BR" i="1">
                                <a:latin typeface="Cambria Math"/>
                              </a:rPr>
                              <m:t>−</m:t>
                            </m:r>
                            <m:r>
                              <a:rPr lang="pt-BR" i="1">
                                <a:latin typeface="Cambria Math"/>
                              </a:rPr>
                              <m:t>𝟏</m:t>
                            </m:r>
                            <m:r>
                              <a:rPr lang="pt-BR" i="1">
                                <a:latin typeface="Cambria Math"/>
                              </a:rPr>
                              <m:t>,</m:t>
                            </m:r>
                            <m:r>
                              <a:rPr lang="pt-BR" i="1">
                                <a:latin typeface="Cambria Math"/>
                              </a:rPr>
                              <m:t>𝟒𝟏</m:t>
                            </m:r>
                          </m:e>
                        </m:d>
                        <m:r>
                          <a:rPr lang="pt-BR" i="1">
                            <a:latin typeface="Cambria Math"/>
                          </a:rPr>
                          <m:t>−</m:t>
                        </m:r>
                        <m:r>
                          <a:rPr lang="pt-BR" i="1">
                            <a:latin typeface="Cambria Math"/>
                          </a:rPr>
                          <m:t>𝟏</m:t>
                        </m:r>
                        <m:r>
                          <a:rPr lang="pt-BR" i="1">
                            <a:latin typeface="Cambria Math"/>
                          </a:rPr>
                          <m:t>,</m:t>
                        </m:r>
                        <m:r>
                          <a:rPr lang="pt-BR" i="1">
                            <a:latin typeface="Cambria Math"/>
                          </a:rPr>
                          <m:t>𝟕</m:t>
                        </m:r>
                        <m:r>
                          <a:rPr lang="pt-BR" i="1">
                            <a:latin typeface="Cambria Math"/>
                          </a:rPr>
                          <m:t>.(−</m:t>
                        </m:r>
                        <m:r>
                          <a:rPr lang="pt-BR" i="1">
                            <a:latin typeface="Cambria Math"/>
                          </a:rPr>
                          <m:t>𝟐</m:t>
                        </m:r>
                        <m:r>
                          <a:rPr lang="pt-BR" i="1">
                            <a:latin typeface="Cambria Math"/>
                          </a:rPr>
                          <m:t>,</m:t>
                        </m:r>
                        <m:r>
                          <a:rPr lang="pt-BR" i="1">
                            <a:latin typeface="Cambria Math"/>
                          </a:rPr>
                          <m:t>𝟐𝟓</m:t>
                        </m:r>
                        <m:r>
                          <a:rPr lang="pt-BR" i="1">
                            <a:latin typeface="Cambria Math"/>
                          </a:rPr>
                          <m:t>)</m:t>
                        </m:r>
                      </m:num>
                      <m:den>
                        <m:r>
                          <a:rPr lang="pt-BR" b="1" i="1" smtClean="0">
                            <a:latin typeface="Cambria Math"/>
                          </a:rPr>
                          <m:t>−</m:t>
                        </m:r>
                        <m:r>
                          <a:rPr lang="pt-BR" b="1" i="1" smtClean="0">
                            <a:latin typeface="Cambria Math"/>
                          </a:rPr>
                          <m:t>𝟏</m:t>
                        </m:r>
                        <m:r>
                          <a:rPr lang="pt-BR" b="1" i="1" smtClean="0">
                            <a:latin typeface="Cambria Math"/>
                          </a:rPr>
                          <m:t>,</m:t>
                        </m:r>
                        <m:r>
                          <a:rPr lang="pt-BR" b="1" i="1" smtClean="0">
                            <a:latin typeface="Cambria Math"/>
                          </a:rPr>
                          <m:t>𝟒𝟏</m:t>
                        </m:r>
                        <m:r>
                          <a:rPr lang="pt-BR" b="1" i="1" smtClean="0">
                            <a:latin typeface="Cambria Math"/>
                          </a:rPr>
                          <m:t>+</m:t>
                        </m:r>
                        <m:r>
                          <a:rPr lang="pt-BR" b="1" i="1" smtClean="0">
                            <a:latin typeface="Cambria Math"/>
                          </a:rPr>
                          <m:t>𝟐</m:t>
                        </m:r>
                        <m:r>
                          <a:rPr lang="pt-BR" b="1" i="1" smtClean="0">
                            <a:latin typeface="Cambria Math"/>
                          </a:rPr>
                          <m:t>.</m:t>
                        </m:r>
                        <m:r>
                          <a:rPr lang="pt-BR" b="1" i="1" smtClean="0">
                            <a:latin typeface="Cambria Math"/>
                          </a:rPr>
                          <m:t>𝟐𝟓</m:t>
                        </m:r>
                      </m:den>
                    </m:f>
                    <m:r>
                      <a:rPr lang="pt-BR" b="1" i="1" smtClean="0">
                        <a:latin typeface="Cambria Math"/>
                      </a:rPr>
                      <m:t>=</m:t>
                    </m:r>
                    <m:r>
                      <a:rPr lang="pt-BR" b="1" i="1" smtClean="0">
                        <a:latin typeface="Cambria Math"/>
                      </a:rPr>
                      <m:t>𝟐</m:t>
                    </m:r>
                    <m:r>
                      <a:rPr lang="pt-BR" b="1" i="1" smtClean="0">
                        <a:latin typeface="Cambria Math"/>
                      </a:rPr>
                      <m:t>,</m:t>
                    </m:r>
                    <m:r>
                      <a:rPr lang="pt-BR" b="1" i="1" smtClean="0">
                        <a:latin typeface="Cambria Math"/>
                      </a:rPr>
                      <m:t>𝟎𝟑𝟓𝟕𝟏</m:t>
                    </m:r>
                  </m:oMath>
                </a14:m>
                <a:endParaRPr lang="pt-BR" dirty="0" smtClean="0"/>
              </a:p>
              <a:p>
                <a:endParaRPr lang="pt-BR" dirty="0"/>
              </a:p>
              <a:p>
                <a:r>
                  <a:rPr lang="pt-BR" dirty="0" smtClean="0"/>
                  <a:t>Teste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t-BR" i="1">
                            <a:latin typeface="Cambria Math"/>
                          </a:rPr>
                        </m:ctrlPr>
                      </m:sSubPr>
                      <m:e>
                        <m:r>
                          <a:rPr lang="pt-BR" i="1">
                            <a:latin typeface="Cambria Math"/>
                          </a:rPr>
                          <m:t>|</m:t>
                        </m:r>
                        <m:r>
                          <a:rPr lang="pt-BR" i="1">
                            <a:latin typeface="Cambria Math"/>
                          </a:rPr>
                          <m:t>𝒙</m:t>
                        </m:r>
                      </m:e>
                      <m:sub>
                        <m:r>
                          <a:rPr lang="pt-BR" b="1" i="1" smtClean="0">
                            <a:latin typeface="Cambria Math"/>
                          </a:rPr>
                          <m:t>𝒊</m:t>
                        </m:r>
                      </m:sub>
                    </m:sSub>
                    <m:r>
                      <a:rPr lang="pt-BR" i="1">
                        <a:latin typeface="Cambria Math"/>
                      </a:rPr>
                      <m:t>−</m:t>
                    </m:r>
                    <m:sSub>
                      <m:sSubPr>
                        <m:ctrlPr>
                          <a:rPr lang="pt-BR" i="1">
                            <a:latin typeface="Cambria Math"/>
                          </a:rPr>
                        </m:ctrlPr>
                      </m:sSubPr>
                      <m:e>
                        <m:r>
                          <a:rPr lang="pt-BR" i="1">
                            <a:latin typeface="Cambria Math"/>
                          </a:rPr>
                          <m:t>𝒙</m:t>
                        </m:r>
                      </m:e>
                      <m:sub>
                        <m:r>
                          <a:rPr lang="pt-BR" b="1" i="1" smtClean="0">
                            <a:latin typeface="Cambria Math"/>
                          </a:rPr>
                          <m:t>𝒊</m:t>
                        </m:r>
                        <m:r>
                          <a:rPr lang="pt-BR" b="1" i="1" smtClean="0">
                            <a:latin typeface="Cambria Math"/>
                          </a:rPr>
                          <m:t>−</m:t>
                        </m:r>
                        <m:r>
                          <a:rPr lang="pt-BR" b="1" i="1" smtClean="0">
                            <a:latin typeface="Cambria Math"/>
                          </a:rPr>
                          <m:t>𝟏</m:t>
                        </m:r>
                      </m:sub>
                    </m:sSub>
                    <m:r>
                      <a:rPr lang="pt-BR" i="1">
                        <a:latin typeface="Cambria Math"/>
                      </a:rPr>
                      <m:t>|&lt;</m:t>
                    </m:r>
                    <m:r>
                      <a:rPr lang="pt-BR" i="1">
                        <a:latin typeface="Cambria Math"/>
                      </a:rPr>
                      <m:t>𝟏</m:t>
                    </m:r>
                    <m:sSup>
                      <m:sSupPr>
                        <m:ctrlPr>
                          <a:rPr lang="pt-BR" i="1">
                            <a:latin typeface="Cambria Math"/>
                          </a:rPr>
                        </m:ctrlPr>
                      </m:sSupPr>
                      <m:e>
                        <m:r>
                          <a:rPr lang="pt-BR" i="1">
                            <a:latin typeface="Cambria Math"/>
                          </a:rPr>
                          <m:t>𝟎</m:t>
                        </m:r>
                      </m:e>
                      <m:sup>
                        <m:r>
                          <a:rPr lang="pt-BR" i="1">
                            <a:latin typeface="Cambria Math"/>
                          </a:rPr>
                          <m:t>−</m:t>
                        </m:r>
                        <m:r>
                          <a:rPr lang="pt-BR" i="1">
                            <a:latin typeface="Cambria Math"/>
                          </a:rPr>
                          <m:t>𝟑</m:t>
                        </m:r>
                      </m:sup>
                    </m:sSup>
                  </m:oMath>
                </a14:m>
                <a:endParaRPr lang="pt-BR" dirty="0" smtClean="0"/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pt-BR" i="1">
                            <a:latin typeface="Cambria Math"/>
                          </a:rPr>
                        </m:ctrlPr>
                      </m:sSubPr>
                      <m:e>
                        <m:r>
                          <a:rPr lang="pt-BR" i="1">
                            <a:latin typeface="Cambria Math"/>
                          </a:rPr>
                          <m:t>|</m:t>
                        </m:r>
                        <m:r>
                          <a:rPr lang="pt-BR" i="1">
                            <a:latin typeface="Cambria Math"/>
                          </a:rPr>
                          <m:t>𝒙</m:t>
                        </m:r>
                      </m:e>
                      <m:sub>
                        <m:r>
                          <a:rPr lang="pt-BR" i="1">
                            <a:latin typeface="Cambria Math"/>
                          </a:rPr>
                          <m:t>𝟐</m:t>
                        </m:r>
                      </m:sub>
                    </m:sSub>
                    <m:r>
                      <a:rPr lang="pt-BR" i="1">
                        <a:latin typeface="Cambria Math"/>
                      </a:rPr>
                      <m:t>−</m:t>
                    </m:r>
                    <m:sSub>
                      <m:sSubPr>
                        <m:ctrlPr>
                          <a:rPr lang="pt-BR" i="1">
                            <a:latin typeface="Cambria Math"/>
                          </a:rPr>
                        </m:ctrlPr>
                      </m:sSubPr>
                      <m:e>
                        <m:r>
                          <a:rPr lang="pt-BR" i="1">
                            <a:latin typeface="Cambria Math"/>
                          </a:rPr>
                          <m:t>𝒙</m:t>
                        </m:r>
                      </m:e>
                      <m:sub>
                        <m:r>
                          <a:rPr lang="pt-BR" i="1">
                            <a:latin typeface="Cambria Math"/>
                          </a:rPr>
                          <m:t>𝟏</m:t>
                        </m:r>
                      </m:sub>
                    </m:sSub>
                    <m:r>
                      <a:rPr lang="pt-BR" i="1">
                        <a:latin typeface="Cambria Math"/>
                      </a:rPr>
                      <m:t>|</m:t>
                    </m:r>
                    <m:r>
                      <a:rPr lang="pt-BR" b="1" i="1" smtClean="0">
                        <a:latin typeface="Cambria Math"/>
                      </a:rPr>
                      <m:t>=</m:t>
                    </m:r>
                    <m:r>
                      <a:rPr lang="pt-BR" b="1" i="1" smtClean="0">
                        <a:latin typeface="Cambria Math"/>
                      </a:rPr>
                      <m:t>𝟎</m:t>
                    </m:r>
                    <m:r>
                      <a:rPr lang="pt-BR" b="1" i="1" smtClean="0">
                        <a:latin typeface="Cambria Math"/>
                      </a:rPr>
                      <m:t>,</m:t>
                    </m:r>
                    <m:r>
                      <a:rPr lang="pt-BR" b="1" i="1" smtClean="0">
                        <a:latin typeface="Cambria Math"/>
                      </a:rPr>
                      <m:t>𝟑𝟑𝟓𝟕𝟏</m:t>
                    </m:r>
                    <m:r>
                      <a:rPr lang="pt-BR" b="1" i="1" smtClean="0">
                        <a:latin typeface="Cambria Math"/>
                      </a:rPr>
                      <m:t>&gt;</m:t>
                    </m:r>
                    <m:r>
                      <a:rPr lang="pt-BR" b="1" i="1" smtClean="0">
                        <a:latin typeface="Cambria Math"/>
                      </a:rPr>
                      <m:t>𝟏</m:t>
                    </m:r>
                    <m:sSup>
                      <m:sSupPr>
                        <m:ctrlPr>
                          <a:rPr lang="pt-BR" b="1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pt-BR" b="1" i="1" smtClean="0">
                            <a:latin typeface="Cambria Math"/>
                          </a:rPr>
                          <m:t>𝟎</m:t>
                        </m:r>
                      </m:e>
                      <m:sup>
                        <m:r>
                          <a:rPr lang="pt-BR" b="1" i="1" smtClean="0">
                            <a:latin typeface="Cambria Math"/>
                          </a:rPr>
                          <m:t>−</m:t>
                        </m:r>
                        <m:r>
                          <a:rPr lang="pt-BR" b="1" i="1" smtClean="0">
                            <a:latin typeface="Cambria Math"/>
                          </a:rPr>
                          <m:t>𝟑</m:t>
                        </m:r>
                      </m:sup>
                    </m:sSup>
                  </m:oMath>
                </a14:m>
                <a:endParaRPr lang="pt-BR" dirty="0" smtClean="0"/>
              </a:p>
              <a:p>
                <a:endParaRPr lang="pt-BR" dirty="0"/>
              </a:p>
              <a:p>
                <a:r>
                  <a:rPr lang="pt-BR" dirty="0" smtClean="0"/>
                  <a:t>Teste </a:t>
                </a:r>
                <a14:m>
                  <m:oMath xmlns:m="http://schemas.openxmlformats.org/officeDocument/2006/math">
                    <m:r>
                      <a:rPr lang="pt-BR" i="1">
                        <a:latin typeface="Cambria Math"/>
                      </a:rPr>
                      <m:t>𝒇</m:t>
                    </m:r>
                    <m:d>
                      <m:dPr>
                        <m:ctrlPr>
                          <a:rPr lang="pt-BR" i="1"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pt-BR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pt-BR" i="1">
                                <a:latin typeface="Cambria Math"/>
                              </a:rPr>
                              <m:t>𝒙</m:t>
                            </m:r>
                          </m:e>
                          <m:sub>
                            <m:r>
                              <a:rPr lang="pt-BR" i="1">
                                <a:latin typeface="Cambria Math"/>
                              </a:rPr>
                              <m:t>𝒊</m:t>
                            </m:r>
                          </m:sub>
                        </m:sSub>
                      </m:e>
                    </m:d>
                    <m:r>
                      <a:rPr lang="pt-BR" i="1">
                        <a:latin typeface="Cambria Math"/>
                      </a:rPr>
                      <m:t>&lt;</m:t>
                    </m:r>
                    <m:r>
                      <a:rPr lang="pt-BR" i="1">
                        <a:latin typeface="Cambria Math"/>
                      </a:rPr>
                      <m:t>𝟏</m:t>
                    </m:r>
                    <m:sSup>
                      <m:sSupPr>
                        <m:ctrlPr>
                          <a:rPr lang="pt-BR" i="1">
                            <a:latin typeface="Cambria Math"/>
                          </a:rPr>
                        </m:ctrlPr>
                      </m:sSupPr>
                      <m:e>
                        <m:r>
                          <a:rPr lang="pt-BR" i="1">
                            <a:latin typeface="Cambria Math"/>
                          </a:rPr>
                          <m:t>𝟎</m:t>
                        </m:r>
                      </m:e>
                      <m:sup>
                        <m:r>
                          <a:rPr lang="pt-BR" i="1">
                            <a:latin typeface="Cambria Math"/>
                          </a:rPr>
                          <m:t>−</m:t>
                        </m:r>
                        <m:r>
                          <a:rPr lang="pt-BR" i="1">
                            <a:latin typeface="Cambria Math"/>
                          </a:rPr>
                          <m:t>𝟒</m:t>
                        </m:r>
                      </m:sup>
                    </m:sSup>
                  </m:oMath>
                </a14:m>
                <a:endParaRPr lang="pt-BR" dirty="0" smtClean="0"/>
              </a:p>
              <a:p>
                <a:pPr lvl="1"/>
                <a14:m>
                  <m:oMath xmlns:m="http://schemas.openxmlformats.org/officeDocument/2006/math">
                    <m:r>
                      <a:rPr lang="pt-BR" b="0" i="1" smtClean="0">
                        <a:latin typeface="Cambria Math"/>
                      </a:rPr>
                      <m:t>𝑓</m:t>
                    </m:r>
                    <m:d>
                      <m:dPr>
                        <m:ctrlPr>
                          <a:rPr lang="pt-BR" b="0" i="1" smtClean="0"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pt-BR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pt-BR" b="0" i="1" smtClean="0">
                                <a:latin typeface="Cambria Math"/>
                              </a:rPr>
                              <m:t>𝑥</m:t>
                            </m:r>
                          </m:e>
                          <m:sub>
                            <m:r>
                              <a:rPr lang="pt-BR" b="0" i="1" smtClean="0">
                                <a:latin typeface="Cambria Math"/>
                              </a:rPr>
                              <m:t>2</m:t>
                            </m:r>
                          </m:sub>
                        </m:sSub>
                      </m:e>
                    </m:d>
                    <m:r>
                      <a:rPr lang="pt-BR" b="0" i="1" smtClean="0"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pt-BR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pt-BR" b="0" i="1" smtClean="0">
                            <a:latin typeface="Cambria Math"/>
                          </a:rPr>
                          <m:t>1,7983.10</m:t>
                        </m:r>
                      </m:e>
                      <m:sup>
                        <m:r>
                          <a:rPr lang="pt-BR" b="0" i="1" smtClean="0">
                            <a:latin typeface="Cambria Math"/>
                          </a:rPr>
                          <m:t>−1</m:t>
                        </m:r>
                      </m:sup>
                    </m:sSup>
                    <m:r>
                      <a:rPr lang="pt-BR" b="0" i="1" smtClean="0">
                        <a:latin typeface="Cambria Math"/>
                      </a:rPr>
                      <m:t>&gt;</m:t>
                    </m:r>
                    <m:sSup>
                      <m:sSupPr>
                        <m:ctrlPr>
                          <a:rPr lang="pt-BR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pt-BR" b="0" i="1" smtClean="0">
                            <a:latin typeface="Cambria Math"/>
                          </a:rPr>
                          <m:t>10</m:t>
                        </m:r>
                      </m:e>
                      <m:sup>
                        <m:r>
                          <a:rPr lang="pt-BR" b="0" i="1" smtClean="0">
                            <a:latin typeface="Cambria Math"/>
                          </a:rPr>
                          <m:t>−4</m:t>
                        </m:r>
                      </m:sup>
                    </m:sSup>
                    <m:r>
                      <a:rPr lang="pt-BR" b="0" i="1" smtClean="0">
                        <a:latin typeface="Cambria Math"/>
                      </a:rPr>
                      <m:t> </m:t>
                    </m:r>
                  </m:oMath>
                </a14:m>
                <a:endParaRPr lang="pt-BR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xfrm>
                <a:off x="612648" y="1600200"/>
                <a:ext cx="8153400" cy="4781128"/>
              </a:xfrm>
              <a:blipFill rotWithShape="1">
                <a:blip r:embed="rId2"/>
                <a:stretch>
                  <a:fillRect l="-224" b="-1403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081438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Exemplo</a:t>
            </a:r>
            <a:endParaRPr lang="pt-B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sz="quarter" idx="1"/>
              </p:nvPr>
            </p:nvSpPr>
            <p:spPr/>
            <p:txBody>
              <a:bodyPr>
                <a:normAutofit fontScale="92500" lnSpcReduction="20000"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pt-BR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pt-BR" i="1">
                            <a:latin typeface="Cambria Math"/>
                          </a:rPr>
                          <m:t>𝒙</m:t>
                        </m:r>
                      </m:e>
                      <m:sub>
                        <m:r>
                          <a:rPr lang="pt-BR" b="1" i="1" smtClean="0">
                            <a:latin typeface="Cambria Math"/>
                          </a:rPr>
                          <m:t>𝟏</m:t>
                        </m:r>
                      </m:sub>
                    </m:sSub>
                    <m:r>
                      <a:rPr lang="pt-BR" i="1">
                        <a:latin typeface="Cambria Math"/>
                      </a:rPr>
                      <m:t>=</m:t>
                    </m:r>
                    <m:r>
                      <a:rPr lang="pt-BR" i="1">
                        <a:latin typeface="Cambria Math"/>
                      </a:rPr>
                      <m:t>𝟏</m:t>
                    </m:r>
                    <m:r>
                      <a:rPr lang="pt-BR" i="1">
                        <a:latin typeface="Cambria Math"/>
                      </a:rPr>
                      <m:t>,</m:t>
                    </m:r>
                    <m:r>
                      <a:rPr lang="pt-BR" b="1" i="1" smtClean="0">
                        <a:latin typeface="Cambria Math"/>
                      </a:rPr>
                      <m:t>𝟕</m:t>
                    </m:r>
                    <m:r>
                      <a:rPr lang="pt-BR" i="1">
                        <a:latin typeface="Cambria Math"/>
                      </a:rPr>
                      <m:t> ;</m:t>
                    </m:r>
                    <m:r>
                      <a:rPr lang="pt-BR" i="1">
                        <a:latin typeface="Cambria Math"/>
                      </a:rPr>
                      <m:t>𝒇</m:t>
                    </m:r>
                    <m:d>
                      <m:dPr>
                        <m:ctrlPr>
                          <a:rPr lang="pt-BR" i="1"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pt-BR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pt-BR" i="1">
                                <a:latin typeface="Cambria Math"/>
                              </a:rPr>
                              <m:t>𝒙</m:t>
                            </m:r>
                          </m:e>
                          <m:sub>
                            <m:r>
                              <a:rPr lang="pt-BR" b="1" i="1" smtClean="0">
                                <a:latin typeface="Cambria Math"/>
                              </a:rPr>
                              <m:t>𝟏</m:t>
                            </m:r>
                          </m:sub>
                        </m:sSub>
                      </m:e>
                    </m:d>
                    <m:r>
                      <a:rPr lang="pt-BR" i="1">
                        <a:latin typeface="Cambria Math"/>
                      </a:rPr>
                      <m:t>=−</m:t>
                    </m:r>
                    <m:r>
                      <a:rPr lang="pt-BR" b="1" i="1" smtClean="0">
                        <a:latin typeface="Cambria Math"/>
                      </a:rPr>
                      <m:t>𝟏</m:t>
                    </m:r>
                    <m:r>
                      <a:rPr lang="pt-BR" b="1" i="1" smtClean="0">
                        <a:latin typeface="Cambria Math"/>
                      </a:rPr>
                      <m:t>,</m:t>
                    </m:r>
                    <m:r>
                      <a:rPr lang="pt-BR" b="1" i="1" smtClean="0">
                        <a:latin typeface="Cambria Math"/>
                      </a:rPr>
                      <m:t>𝟒𝟏</m:t>
                    </m:r>
                  </m:oMath>
                </a14:m>
                <a:endParaRPr lang="pt-BR" b="1" i="1" dirty="0" smtClean="0">
                  <a:latin typeface="Cambria Math"/>
                </a:endParaRP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pt-BR" i="1">
                            <a:latin typeface="Cambria Math"/>
                          </a:rPr>
                        </m:ctrlPr>
                      </m:sSubPr>
                      <m:e>
                        <m:r>
                          <a:rPr lang="pt-BR" i="1">
                            <a:latin typeface="Cambria Math"/>
                          </a:rPr>
                          <m:t>𝒙</m:t>
                        </m:r>
                      </m:e>
                      <m:sub>
                        <m:r>
                          <a:rPr lang="pt-BR" b="1" i="1" smtClean="0">
                            <a:latin typeface="Cambria Math"/>
                          </a:rPr>
                          <m:t>𝟐</m:t>
                        </m:r>
                      </m:sub>
                    </m:sSub>
                    <m:r>
                      <a:rPr lang="pt-BR" i="1">
                        <a:latin typeface="Cambria Math"/>
                      </a:rPr>
                      <m:t>=</m:t>
                    </m:r>
                    <m:r>
                      <a:rPr lang="pt-BR" i="1">
                        <a:latin typeface="Cambria Math"/>
                      </a:rPr>
                      <m:t>𝟐</m:t>
                    </m:r>
                    <m:r>
                      <a:rPr lang="pt-BR" i="1">
                        <a:latin typeface="Cambria Math"/>
                      </a:rPr>
                      <m:t>,</m:t>
                    </m:r>
                    <m:r>
                      <a:rPr lang="pt-BR" i="1">
                        <a:latin typeface="Cambria Math"/>
                      </a:rPr>
                      <m:t>𝟎𝟑𝟓𝟕𝟏</m:t>
                    </m:r>
                    <m:r>
                      <a:rPr lang="pt-BR" i="1">
                        <a:latin typeface="Cambria Math"/>
                      </a:rPr>
                      <m:t>;</m:t>
                    </m:r>
                    <m:r>
                      <a:rPr lang="pt-BR" i="1">
                        <a:latin typeface="Cambria Math"/>
                      </a:rPr>
                      <m:t>𝒇</m:t>
                    </m:r>
                    <m:d>
                      <m:dPr>
                        <m:ctrlPr>
                          <a:rPr lang="pt-BR" i="1"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pt-BR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pt-BR" i="1">
                                <a:latin typeface="Cambria Math"/>
                              </a:rPr>
                              <m:t>𝒙</m:t>
                            </m:r>
                          </m:e>
                          <m:sub>
                            <m:r>
                              <a:rPr lang="pt-BR" b="1" i="1" smtClean="0">
                                <a:latin typeface="Cambria Math"/>
                              </a:rPr>
                              <m:t>𝟐</m:t>
                            </m:r>
                          </m:sub>
                        </m:sSub>
                      </m:e>
                    </m:d>
                    <m:r>
                      <a:rPr lang="pt-BR" i="1"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pt-BR" b="0" i="1">
                            <a:latin typeface="Cambria Math"/>
                          </a:rPr>
                        </m:ctrlPr>
                      </m:sSupPr>
                      <m:e>
                        <m:r>
                          <a:rPr lang="pt-BR" b="0" i="1">
                            <a:latin typeface="Cambria Math"/>
                          </a:rPr>
                          <m:t>1,7983.10</m:t>
                        </m:r>
                      </m:e>
                      <m:sup>
                        <m:r>
                          <a:rPr lang="pt-BR" b="0" i="1">
                            <a:latin typeface="Cambria Math"/>
                          </a:rPr>
                          <m:t>−1</m:t>
                        </m:r>
                      </m:sup>
                    </m:sSup>
                  </m:oMath>
                </a14:m>
                <a:endParaRPr lang="pt-BR" b="1" i="1" dirty="0" smtClean="0">
                  <a:latin typeface="Cambria Math"/>
                </a:endParaRP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pt-BR" b="1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pt-BR" b="1" i="1" smtClean="0">
                            <a:latin typeface="Cambria Math"/>
                          </a:rPr>
                          <m:t>𝒙</m:t>
                        </m:r>
                      </m:e>
                      <m:sub>
                        <m:r>
                          <a:rPr lang="pt-BR" b="1" i="1" smtClean="0">
                            <a:latin typeface="Cambria Math"/>
                          </a:rPr>
                          <m:t>𝟑</m:t>
                        </m:r>
                      </m:sub>
                    </m:sSub>
                    <m:r>
                      <a:rPr lang="pt-BR" b="1" i="1" smtClean="0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pt-BR" b="1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pt-BR" i="1">
                            <a:latin typeface="Cambria Math"/>
                          </a:rPr>
                          <m:t>𝟏</m:t>
                        </m:r>
                        <m:r>
                          <a:rPr lang="pt-BR" i="1">
                            <a:latin typeface="Cambria Math"/>
                          </a:rPr>
                          <m:t>,</m:t>
                        </m:r>
                        <m:r>
                          <a:rPr lang="pt-BR" b="1" i="1" smtClean="0">
                            <a:latin typeface="Cambria Math"/>
                          </a:rPr>
                          <m:t>𝟕</m:t>
                        </m:r>
                        <m:r>
                          <a:rPr lang="pt-BR" i="1">
                            <a:latin typeface="Cambria Math"/>
                          </a:rPr>
                          <m:t>.</m:t>
                        </m:r>
                        <m:d>
                          <m:dPr>
                            <m:ctrlPr>
                              <a:rPr lang="pt-BR" i="1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pt-BR" i="1">
                                <a:latin typeface="Cambria Math"/>
                              </a:rPr>
                              <m:t>𝟏</m:t>
                            </m:r>
                            <m:r>
                              <a:rPr lang="pt-BR" i="1">
                                <a:latin typeface="Cambria Math"/>
                              </a:rPr>
                              <m:t>,</m:t>
                            </m:r>
                            <m:r>
                              <a:rPr lang="pt-BR" b="1" i="1" smtClean="0">
                                <a:latin typeface="Cambria Math"/>
                              </a:rPr>
                              <m:t>𝟕𝟗𝟖𝟑</m:t>
                            </m:r>
                            <m:r>
                              <a:rPr lang="pt-BR" b="1" i="1" smtClean="0">
                                <a:latin typeface="Cambria Math"/>
                              </a:rPr>
                              <m:t>.</m:t>
                            </m:r>
                            <m:r>
                              <a:rPr lang="pt-BR" b="1" i="1" smtClean="0">
                                <a:latin typeface="Cambria Math"/>
                              </a:rPr>
                              <m:t>𝟏</m:t>
                            </m:r>
                            <m:sSup>
                              <m:sSupPr>
                                <m:ctrlPr>
                                  <a:rPr lang="pt-BR" b="1" i="1" smtClean="0">
                                    <a:latin typeface="Cambria Math"/>
                                  </a:rPr>
                                </m:ctrlPr>
                              </m:sSupPr>
                              <m:e>
                                <m:r>
                                  <a:rPr lang="pt-BR" b="1" i="1" smtClean="0">
                                    <a:latin typeface="Cambria Math"/>
                                  </a:rPr>
                                  <m:t>𝟎</m:t>
                                </m:r>
                              </m:e>
                              <m:sup>
                                <m:r>
                                  <a:rPr lang="pt-BR" b="1" i="1" smtClean="0">
                                    <a:latin typeface="Cambria Math"/>
                                  </a:rPr>
                                  <m:t>−</m:t>
                                </m:r>
                                <m:r>
                                  <a:rPr lang="pt-BR" b="1" i="1" smtClean="0">
                                    <a:latin typeface="Cambria Math"/>
                                  </a:rPr>
                                  <m:t>𝟏</m:t>
                                </m:r>
                              </m:sup>
                            </m:sSup>
                          </m:e>
                        </m:d>
                        <m:r>
                          <a:rPr lang="pt-BR" i="1">
                            <a:latin typeface="Cambria Math"/>
                          </a:rPr>
                          <m:t>−</m:t>
                        </m:r>
                        <m:r>
                          <a:rPr lang="pt-BR" b="1" i="1" smtClean="0">
                            <a:latin typeface="Cambria Math"/>
                          </a:rPr>
                          <m:t>𝟐</m:t>
                        </m:r>
                        <m:r>
                          <a:rPr lang="pt-BR" b="1" i="1" smtClean="0">
                            <a:latin typeface="Cambria Math"/>
                          </a:rPr>
                          <m:t>,</m:t>
                        </m:r>
                        <m:r>
                          <a:rPr lang="pt-BR" b="1" i="1" smtClean="0">
                            <a:latin typeface="Cambria Math"/>
                          </a:rPr>
                          <m:t>𝟎𝟑𝟓𝟕𝟏</m:t>
                        </m:r>
                        <m:r>
                          <a:rPr lang="pt-BR" i="1">
                            <a:latin typeface="Cambria Math"/>
                          </a:rPr>
                          <m:t>.(−</m:t>
                        </m:r>
                        <m:r>
                          <a:rPr lang="pt-BR" b="1" i="1" smtClean="0">
                            <a:latin typeface="Cambria Math"/>
                          </a:rPr>
                          <m:t>𝟏</m:t>
                        </m:r>
                        <m:r>
                          <a:rPr lang="pt-BR" i="1">
                            <a:latin typeface="Cambria Math"/>
                          </a:rPr>
                          <m:t>,</m:t>
                        </m:r>
                        <m:r>
                          <a:rPr lang="pt-BR" b="1" i="1" smtClean="0">
                            <a:latin typeface="Cambria Math"/>
                          </a:rPr>
                          <m:t>𝟒𝟏</m:t>
                        </m:r>
                        <m:r>
                          <a:rPr lang="pt-BR" i="1">
                            <a:latin typeface="Cambria Math"/>
                          </a:rPr>
                          <m:t>)</m:t>
                        </m:r>
                      </m:num>
                      <m:den>
                        <m:r>
                          <a:rPr lang="pt-BR" b="1" i="1" smtClean="0">
                            <a:latin typeface="Cambria Math"/>
                          </a:rPr>
                          <m:t>𝟏</m:t>
                        </m:r>
                        <m:r>
                          <a:rPr lang="pt-BR" b="1" i="1" smtClean="0">
                            <a:latin typeface="Cambria Math"/>
                          </a:rPr>
                          <m:t>,</m:t>
                        </m:r>
                        <m:r>
                          <a:rPr lang="pt-BR" b="1" i="1" smtClean="0">
                            <a:latin typeface="Cambria Math"/>
                          </a:rPr>
                          <m:t>𝟕𝟗𝟖𝟑</m:t>
                        </m:r>
                        <m:r>
                          <a:rPr lang="pt-BR" b="1" i="1" smtClean="0">
                            <a:latin typeface="Cambria Math"/>
                          </a:rPr>
                          <m:t>+</m:t>
                        </m:r>
                        <m:r>
                          <a:rPr lang="pt-BR" b="1" i="1" smtClean="0">
                            <a:latin typeface="Cambria Math"/>
                          </a:rPr>
                          <m:t>𝟏</m:t>
                        </m:r>
                        <m:r>
                          <a:rPr lang="pt-BR" b="1" i="1" smtClean="0">
                            <a:latin typeface="Cambria Math"/>
                          </a:rPr>
                          <m:t>,</m:t>
                        </m:r>
                        <m:r>
                          <a:rPr lang="pt-BR" b="1" i="1" smtClean="0">
                            <a:latin typeface="Cambria Math"/>
                          </a:rPr>
                          <m:t>𝟒𝟏</m:t>
                        </m:r>
                      </m:den>
                    </m:f>
                    <m:r>
                      <a:rPr lang="pt-BR" b="1" i="1" smtClean="0">
                        <a:latin typeface="Cambria Math"/>
                      </a:rPr>
                      <m:t>=</m:t>
                    </m:r>
                    <m:r>
                      <a:rPr lang="pt-BR" b="1" i="1" smtClean="0">
                        <a:latin typeface="Cambria Math"/>
                      </a:rPr>
                      <m:t>𝟏</m:t>
                    </m:r>
                    <m:r>
                      <a:rPr lang="pt-BR" b="1" i="1" smtClean="0">
                        <a:latin typeface="Cambria Math"/>
                      </a:rPr>
                      <m:t>,</m:t>
                    </m:r>
                    <m:r>
                      <a:rPr lang="pt-BR" b="1" i="1" smtClean="0">
                        <a:latin typeface="Cambria Math"/>
                      </a:rPr>
                      <m:t>𝟗𝟗𝟕𝟕𝟒</m:t>
                    </m:r>
                  </m:oMath>
                </a14:m>
                <a:endParaRPr lang="pt-BR" dirty="0" smtClean="0"/>
              </a:p>
              <a:p>
                <a:endParaRPr lang="pt-BR" dirty="0"/>
              </a:p>
              <a:p>
                <a:r>
                  <a:rPr lang="pt-BR" dirty="0" smtClean="0"/>
                  <a:t>Teste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t-BR" i="1">
                            <a:latin typeface="Cambria Math"/>
                          </a:rPr>
                        </m:ctrlPr>
                      </m:sSubPr>
                      <m:e>
                        <m:r>
                          <a:rPr lang="pt-BR" i="1">
                            <a:latin typeface="Cambria Math"/>
                          </a:rPr>
                          <m:t>|</m:t>
                        </m:r>
                        <m:r>
                          <a:rPr lang="pt-BR" i="1">
                            <a:latin typeface="Cambria Math"/>
                          </a:rPr>
                          <m:t>𝒙</m:t>
                        </m:r>
                      </m:e>
                      <m:sub>
                        <m:r>
                          <a:rPr lang="pt-BR" b="1" i="1" smtClean="0">
                            <a:latin typeface="Cambria Math"/>
                          </a:rPr>
                          <m:t>𝒊</m:t>
                        </m:r>
                      </m:sub>
                    </m:sSub>
                    <m:r>
                      <a:rPr lang="pt-BR" i="1">
                        <a:latin typeface="Cambria Math"/>
                      </a:rPr>
                      <m:t>−</m:t>
                    </m:r>
                    <m:sSub>
                      <m:sSubPr>
                        <m:ctrlPr>
                          <a:rPr lang="pt-BR" i="1">
                            <a:latin typeface="Cambria Math"/>
                          </a:rPr>
                        </m:ctrlPr>
                      </m:sSubPr>
                      <m:e>
                        <m:r>
                          <a:rPr lang="pt-BR" i="1">
                            <a:latin typeface="Cambria Math"/>
                          </a:rPr>
                          <m:t>𝒙</m:t>
                        </m:r>
                      </m:e>
                      <m:sub>
                        <m:r>
                          <a:rPr lang="pt-BR" b="1" i="1" smtClean="0">
                            <a:latin typeface="Cambria Math"/>
                          </a:rPr>
                          <m:t>𝒊</m:t>
                        </m:r>
                        <m:r>
                          <a:rPr lang="pt-BR" b="1" i="1" smtClean="0">
                            <a:latin typeface="Cambria Math"/>
                          </a:rPr>
                          <m:t>−</m:t>
                        </m:r>
                        <m:r>
                          <a:rPr lang="pt-BR" b="1" i="1" smtClean="0">
                            <a:latin typeface="Cambria Math"/>
                          </a:rPr>
                          <m:t>𝟏</m:t>
                        </m:r>
                      </m:sub>
                    </m:sSub>
                    <m:r>
                      <a:rPr lang="pt-BR" i="1">
                        <a:latin typeface="Cambria Math"/>
                      </a:rPr>
                      <m:t>|&lt;</m:t>
                    </m:r>
                    <m:r>
                      <a:rPr lang="pt-BR" i="1">
                        <a:latin typeface="Cambria Math"/>
                      </a:rPr>
                      <m:t>𝟏</m:t>
                    </m:r>
                    <m:sSup>
                      <m:sSupPr>
                        <m:ctrlPr>
                          <a:rPr lang="pt-BR" i="1">
                            <a:latin typeface="Cambria Math"/>
                          </a:rPr>
                        </m:ctrlPr>
                      </m:sSupPr>
                      <m:e>
                        <m:r>
                          <a:rPr lang="pt-BR" i="1">
                            <a:latin typeface="Cambria Math"/>
                          </a:rPr>
                          <m:t>𝟎</m:t>
                        </m:r>
                      </m:e>
                      <m:sup>
                        <m:r>
                          <a:rPr lang="pt-BR" i="1">
                            <a:latin typeface="Cambria Math"/>
                          </a:rPr>
                          <m:t>−</m:t>
                        </m:r>
                        <m:r>
                          <a:rPr lang="pt-BR" i="1">
                            <a:latin typeface="Cambria Math"/>
                          </a:rPr>
                          <m:t>𝟑</m:t>
                        </m:r>
                      </m:sup>
                    </m:sSup>
                  </m:oMath>
                </a14:m>
                <a:endParaRPr lang="pt-BR" dirty="0" smtClean="0"/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pt-BR" i="1">
                            <a:latin typeface="Cambria Math"/>
                          </a:rPr>
                        </m:ctrlPr>
                      </m:sSubPr>
                      <m:e>
                        <m:r>
                          <a:rPr lang="pt-BR" i="1">
                            <a:latin typeface="Cambria Math"/>
                          </a:rPr>
                          <m:t>|</m:t>
                        </m:r>
                        <m:r>
                          <a:rPr lang="pt-BR" i="1">
                            <a:latin typeface="Cambria Math"/>
                          </a:rPr>
                          <m:t>𝒙</m:t>
                        </m:r>
                      </m:e>
                      <m:sub>
                        <m:r>
                          <a:rPr lang="pt-BR" b="0" i="1" smtClean="0">
                            <a:latin typeface="Cambria Math"/>
                          </a:rPr>
                          <m:t>3</m:t>
                        </m:r>
                      </m:sub>
                    </m:sSub>
                    <m:r>
                      <a:rPr lang="pt-BR" i="1">
                        <a:latin typeface="Cambria Math"/>
                      </a:rPr>
                      <m:t>−</m:t>
                    </m:r>
                    <m:sSub>
                      <m:sSubPr>
                        <m:ctrlPr>
                          <a:rPr lang="pt-BR" i="1">
                            <a:latin typeface="Cambria Math"/>
                          </a:rPr>
                        </m:ctrlPr>
                      </m:sSubPr>
                      <m:e>
                        <m:r>
                          <a:rPr lang="pt-BR" i="1">
                            <a:latin typeface="Cambria Math"/>
                          </a:rPr>
                          <m:t>𝒙</m:t>
                        </m:r>
                      </m:e>
                      <m:sub>
                        <m:r>
                          <a:rPr lang="pt-BR" b="0" i="1" smtClean="0">
                            <a:latin typeface="Cambria Math"/>
                          </a:rPr>
                          <m:t>2</m:t>
                        </m:r>
                      </m:sub>
                    </m:sSub>
                    <m:r>
                      <a:rPr lang="pt-BR" i="1">
                        <a:latin typeface="Cambria Math"/>
                      </a:rPr>
                      <m:t>|</m:t>
                    </m:r>
                    <m:r>
                      <a:rPr lang="pt-BR" b="1" i="1" smtClean="0">
                        <a:latin typeface="Cambria Math"/>
                      </a:rPr>
                      <m:t>=</m:t>
                    </m:r>
                    <m:r>
                      <a:rPr lang="pt-BR" b="1" i="1" smtClean="0">
                        <a:latin typeface="Cambria Math"/>
                      </a:rPr>
                      <m:t>𝟎</m:t>
                    </m:r>
                    <m:r>
                      <a:rPr lang="pt-BR" b="1" i="1" smtClean="0">
                        <a:latin typeface="Cambria Math"/>
                      </a:rPr>
                      <m:t>,</m:t>
                    </m:r>
                    <m:r>
                      <a:rPr lang="pt-BR" b="1" i="1" smtClean="0">
                        <a:latin typeface="Cambria Math"/>
                      </a:rPr>
                      <m:t>𝟎𝟑𝟕𝟗𝟕</m:t>
                    </m:r>
                    <m:r>
                      <a:rPr lang="pt-BR" b="1" i="1" smtClean="0">
                        <a:latin typeface="Cambria Math"/>
                      </a:rPr>
                      <m:t>&gt;</m:t>
                    </m:r>
                    <m:r>
                      <a:rPr lang="pt-BR" b="1" i="1" smtClean="0">
                        <a:latin typeface="Cambria Math"/>
                      </a:rPr>
                      <m:t>𝟏</m:t>
                    </m:r>
                    <m:sSup>
                      <m:sSupPr>
                        <m:ctrlPr>
                          <a:rPr lang="pt-BR" b="1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pt-BR" b="1" i="1" smtClean="0">
                            <a:latin typeface="Cambria Math"/>
                          </a:rPr>
                          <m:t>𝟎</m:t>
                        </m:r>
                      </m:e>
                      <m:sup>
                        <m:r>
                          <a:rPr lang="pt-BR" b="1" i="1" smtClean="0">
                            <a:latin typeface="Cambria Math"/>
                          </a:rPr>
                          <m:t>−</m:t>
                        </m:r>
                        <m:r>
                          <a:rPr lang="pt-BR" b="1" i="1" smtClean="0">
                            <a:latin typeface="Cambria Math"/>
                          </a:rPr>
                          <m:t>𝟑</m:t>
                        </m:r>
                      </m:sup>
                    </m:sSup>
                  </m:oMath>
                </a14:m>
                <a:endParaRPr lang="pt-BR" dirty="0" smtClean="0"/>
              </a:p>
              <a:p>
                <a:endParaRPr lang="pt-BR" dirty="0"/>
              </a:p>
              <a:p>
                <a:r>
                  <a:rPr lang="pt-BR" dirty="0" smtClean="0"/>
                  <a:t>Teste </a:t>
                </a:r>
                <a14:m>
                  <m:oMath xmlns:m="http://schemas.openxmlformats.org/officeDocument/2006/math">
                    <m:r>
                      <a:rPr lang="pt-BR" i="1">
                        <a:latin typeface="Cambria Math"/>
                      </a:rPr>
                      <m:t>𝒇</m:t>
                    </m:r>
                    <m:d>
                      <m:dPr>
                        <m:ctrlPr>
                          <a:rPr lang="pt-BR" i="1"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pt-BR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pt-BR" i="1">
                                <a:latin typeface="Cambria Math"/>
                              </a:rPr>
                              <m:t>𝒙</m:t>
                            </m:r>
                          </m:e>
                          <m:sub>
                            <m:r>
                              <a:rPr lang="pt-BR" i="1">
                                <a:latin typeface="Cambria Math"/>
                              </a:rPr>
                              <m:t>𝒊</m:t>
                            </m:r>
                          </m:sub>
                        </m:sSub>
                      </m:e>
                    </m:d>
                    <m:r>
                      <a:rPr lang="pt-BR" i="1">
                        <a:latin typeface="Cambria Math"/>
                      </a:rPr>
                      <m:t>&lt;</m:t>
                    </m:r>
                    <m:r>
                      <a:rPr lang="pt-BR" i="1">
                        <a:latin typeface="Cambria Math"/>
                      </a:rPr>
                      <m:t>𝟏</m:t>
                    </m:r>
                    <m:sSup>
                      <m:sSupPr>
                        <m:ctrlPr>
                          <a:rPr lang="pt-BR" i="1">
                            <a:latin typeface="Cambria Math"/>
                          </a:rPr>
                        </m:ctrlPr>
                      </m:sSupPr>
                      <m:e>
                        <m:r>
                          <a:rPr lang="pt-BR" i="1">
                            <a:latin typeface="Cambria Math"/>
                          </a:rPr>
                          <m:t>𝟎</m:t>
                        </m:r>
                      </m:e>
                      <m:sup>
                        <m:r>
                          <a:rPr lang="pt-BR" i="1">
                            <a:latin typeface="Cambria Math"/>
                          </a:rPr>
                          <m:t>−</m:t>
                        </m:r>
                        <m:r>
                          <a:rPr lang="pt-BR" i="1">
                            <a:latin typeface="Cambria Math"/>
                          </a:rPr>
                          <m:t>𝟒</m:t>
                        </m:r>
                      </m:sup>
                    </m:sSup>
                  </m:oMath>
                </a14:m>
                <a:endParaRPr lang="pt-BR" dirty="0" smtClean="0"/>
              </a:p>
              <a:p>
                <a:pPr lvl="1"/>
                <a14:m>
                  <m:oMath xmlns:m="http://schemas.openxmlformats.org/officeDocument/2006/math">
                    <m:r>
                      <a:rPr lang="pt-BR" b="0" i="1" smtClean="0">
                        <a:latin typeface="Cambria Math"/>
                      </a:rPr>
                      <m:t>𝑓</m:t>
                    </m:r>
                    <m:d>
                      <m:dPr>
                        <m:ctrlPr>
                          <a:rPr lang="pt-BR" b="0" i="1" smtClean="0"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pt-BR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pt-BR" b="0" i="1" smtClean="0">
                                <a:latin typeface="Cambria Math"/>
                              </a:rPr>
                              <m:t>𝑥</m:t>
                            </m:r>
                          </m:e>
                          <m:sub>
                            <m:r>
                              <a:rPr lang="pt-BR" b="0" i="1" smtClean="0">
                                <a:latin typeface="Cambria Math"/>
                              </a:rPr>
                              <m:t>3</m:t>
                            </m:r>
                          </m:sub>
                        </m:sSub>
                      </m:e>
                    </m:d>
                    <m:r>
                      <a:rPr lang="pt-BR" b="0" i="1" smtClean="0">
                        <a:latin typeface="Cambria Math"/>
                      </a:rPr>
                      <m:t>=0,0113&gt;</m:t>
                    </m:r>
                    <m:sSup>
                      <m:sSupPr>
                        <m:ctrlPr>
                          <a:rPr lang="pt-BR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pt-BR" b="0" i="1" smtClean="0">
                            <a:latin typeface="Cambria Math"/>
                          </a:rPr>
                          <m:t>10</m:t>
                        </m:r>
                      </m:e>
                      <m:sup>
                        <m:r>
                          <a:rPr lang="pt-BR" b="0" i="1" smtClean="0">
                            <a:latin typeface="Cambria Math"/>
                          </a:rPr>
                          <m:t>−4</m:t>
                        </m:r>
                      </m:sup>
                    </m:sSup>
                    <m:r>
                      <a:rPr lang="pt-BR" b="0" i="1" smtClean="0">
                        <a:latin typeface="Cambria Math"/>
                      </a:rPr>
                      <m:t> </m:t>
                    </m:r>
                  </m:oMath>
                </a14:m>
                <a:endParaRPr lang="pt-BR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616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99868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Exemplo</a:t>
            </a:r>
            <a:endParaRPr lang="pt-B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sz="quarter" idx="1"/>
              </p:nvPr>
            </p:nvSpPr>
            <p:spPr>
              <a:xfrm>
                <a:off x="757238" y="1628800"/>
                <a:ext cx="7918450" cy="4983833"/>
              </a:xfrm>
            </p:spPr>
            <p:txBody>
              <a:bodyPr>
                <a:normAutofit fontScale="85000" lnSpcReduction="10000"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pt-BR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pt-BR" i="1">
                            <a:latin typeface="Cambria Math"/>
                          </a:rPr>
                          <m:t>𝒙</m:t>
                        </m:r>
                      </m:e>
                      <m:sub>
                        <m:r>
                          <a:rPr lang="pt-BR" b="1" i="1" smtClean="0">
                            <a:latin typeface="Cambria Math"/>
                          </a:rPr>
                          <m:t>𝟐</m:t>
                        </m:r>
                      </m:sub>
                    </m:sSub>
                    <m:r>
                      <a:rPr lang="pt-BR" i="1">
                        <a:latin typeface="Cambria Math"/>
                      </a:rPr>
                      <m:t>=</m:t>
                    </m:r>
                    <m:r>
                      <a:rPr lang="pt-BR" i="1">
                        <a:latin typeface="Cambria Math"/>
                      </a:rPr>
                      <m:t>𝟐</m:t>
                    </m:r>
                    <m:r>
                      <a:rPr lang="pt-BR" i="1">
                        <a:latin typeface="Cambria Math"/>
                      </a:rPr>
                      <m:t>,</m:t>
                    </m:r>
                    <m:r>
                      <a:rPr lang="pt-BR" i="1">
                        <a:latin typeface="Cambria Math"/>
                      </a:rPr>
                      <m:t>𝟎𝟑𝟓𝟕𝟏</m:t>
                    </m:r>
                    <m:r>
                      <a:rPr lang="pt-BR" i="1">
                        <a:latin typeface="Cambria Math"/>
                      </a:rPr>
                      <m:t>;</m:t>
                    </m:r>
                    <m:r>
                      <a:rPr lang="pt-BR" i="1">
                        <a:latin typeface="Cambria Math"/>
                      </a:rPr>
                      <m:t>𝒇</m:t>
                    </m:r>
                    <m:d>
                      <m:dPr>
                        <m:ctrlPr>
                          <a:rPr lang="pt-BR" i="1"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pt-BR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pt-BR" i="1">
                                <a:latin typeface="Cambria Math"/>
                              </a:rPr>
                              <m:t>𝒙</m:t>
                            </m:r>
                          </m:e>
                          <m:sub>
                            <m:r>
                              <a:rPr lang="pt-BR" i="1">
                                <a:latin typeface="Cambria Math"/>
                              </a:rPr>
                              <m:t>𝟐</m:t>
                            </m:r>
                          </m:sub>
                        </m:sSub>
                      </m:e>
                    </m:d>
                    <m:r>
                      <a:rPr lang="pt-BR" i="1"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pt-BR" b="0" i="1">
                            <a:latin typeface="Cambria Math"/>
                          </a:rPr>
                        </m:ctrlPr>
                      </m:sSupPr>
                      <m:e>
                        <m:r>
                          <a:rPr lang="pt-BR" b="0" i="1">
                            <a:latin typeface="Cambria Math"/>
                          </a:rPr>
                          <m:t>1,7983.10</m:t>
                        </m:r>
                      </m:e>
                      <m:sup>
                        <m:r>
                          <a:rPr lang="pt-BR" b="0" i="1">
                            <a:latin typeface="Cambria Math"/>
                          </a:rPr>
                          <m:t>−1</m:t>
                        </m:r>
                      </m:sup>
                    </m:sSup>
                  </m:oMath>
                </a14:m>
                <a:endParaRPr lang="pt-BR" b="1" i="1" dirty="0" smtClean="0">
                  <a:latin typeface="Cambria Math"/>
                </a:endParaRP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pt-BR" i="1">
                            <a:latin typeface="Cambria Math"/>
                          </a:rPr>
                        </m:ctrlPr>
                      </m:sSubPr>
                      <m:e>
                        <m:r>
                          <a:rPr lang="pt-BR" i="1">
                            <a:latin typeface="Cambria Math"/>
                          </a:rPr>
                          <m:t>𝒙</m:t>
                        </m:r>
                      </m:e>
                      <m:sub>
                        <m:r>
                          <a:rPr lang="pt-BR" b="1" i="1" smtClean="0">
                            <a:latin typeface="Cambria Math"/>
                          </a:rPr>
                          <m:t>𝟑</m:t>
                        </m:r>
                      </m:sub>
                    </m:sSub>
                    <m:r>
                      <a:rPr lang="pt-BR" i="1">
                        <a:latin typeface="Cambria Math"/>
                      </a:rPr>
                      <m:t>=</m:t>
                    </m:r>
                  </m:oMath>
                </a14:m>
                <a:r>
                  <a:rPr lang="pt-BR" dirty="0"/>
                  <a:t> </a:t>
                </a:r>
                <a14:m>
                  <m:oMath xmlns:m="http://schemas.openxmlformats.org/officeDocument/2006/math">
                    <m:r>
                      <a:rPr lang="pt-BR" i="1">
                        <a:latin typeface="Cambria Math"/>
                      </a:rPr>
                      <m:t>𝟏</m:t>
                    </m:r>
                    <m:r>
                      <a:rPr lang="pt-BR" i="1">
                        <a:latin typeface="Cambria Math"/>
                      </a:rPr>
                      <m:t>,</m:t>
                    </m:r>
                    <m:r>
                      <a:rPr lang="pt-BR" i="1">
                        <a:latin typeface="Cambria Math"/>
                      </a:rPr>
                      <m:t>𝟗𝟗𝟕𝟕𝟒</m:t>
                    </m:r>
                    <m:r>
                      <a:rPr lang="pt-BR" b="1" i="1" smtClean="0">
                        <a:latin typeface="Cambria Math"/>
                      </a:rPr>
                      <m:t>;</m:t>
                    </m:r>
                    <m:r>
                      <a:rPr lang="pt-BR" b="0" i="1">
                        <a:latin typeface="Cambria Math"/>
                      </a:rPr>
                      <m:t>𝑓</m:t>
                    </m:r>
                    <m:d>
                      <m:dPr>
                        <m:ctrlPr>
                          <a:rPr lang="pt-BR" b="0" i="1"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pt-BR" b="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pt-BR" b="0" i="1">
                                <a:latin typeface="Cambria Math"/>
                              </a:rPr>
                              <m:t>𝑥</m:t>
                            </m:r>
                          </m:e>
                          <m:sub>
                            <m:r>
                              <a:rPr lang="pt-BR" b="0" i="1">
                                <a:latin typeface="Cambria Math"/>
                              </a:rPr>
                              <m:t>3</m:t>
                            </m:r>
                          </m:sub>
                        </m:sSub>
                      </m:e>
                    </m:d>
                    <m:r>
                      <a:rPr lang="pt-BR" b="0" i="1">
                        <a:latin typeface="Cambria Math"/>
                      </a:rPr>
                      <m:t>=0,0113</m:t>
                    </m:r>
                  </m:oMath>
                </a14:m>
                <a:endParaRPr lang="pt-BR" b="1" i="1" dirty="0" smtClean="0">
                  <a:latin typeface="Cambria Math"/>
                </a:endParaRP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pt-BR" b="1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pt-BR" b="1" i="1" smtClean="0">
                            <a:latin typeface="Cambria Math"/>
                          </a:rPr>
                          <m:t>𝒙</m:t>
                        </m:r>
                      </m:e>
                      <m:sub>
                        <m:r>
                          <a:rPr lang="pt-BR" b="1" i="1" smtClean="0">
                            <a:latin typeface="Cambria Math"/>
                          </a:rPr>
                          <m:t>𝟒</m:t>
                        </m:r>
                      </m:sub>
                    </m:sSub>
                    <m:r>
                      <a:rPr lang="pt-BR" b="1" i="1" smtClean="0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pt-BR" b="1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pt-BR" b="1" i="1" smtClean="0">
                            <a:latin typeface="Cambria Math"/>
                          </a:rPr>
                          <m:t>𝟐</m:t>
                        </m:r>
                        <m:r>
                          <a:rPr lang="pt-BR" b="1" i="1" smtClean="0">
                            <a:latin typeface="Cambria Math"/>
                          </a:rPr>
                          <m:t>,</m:t>
                        </m:r>
                        <m:r>
                          <a:rPr lang="pt-BR" b="1" i="1" smtClean="0">
                            <a:latin typeface="Cambria Math"/>
                          </a:rPr>
                          <m:t>𝟎𝟑𝟓𝟕𝟏</m:t>
                        </m:r>
                        <m:r>
                          <a:rPr lang="pt-BR" i="1">
                            <a:latin typeface="Cambria Math"/>
                          </a:rPr>
                          <m:t>.</m:t>
                        </m:r>
                        <m:d>
                          <m:dPr>
                            <m:ctrlPr>
                              <a:rPr lang="pt-BR" i="1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pt-BR" b="1" i="1" smtClean="0">
                                <a:latin typeface="Cambria Math"/>
                              </a:rPr>
                              <m:t>−</m:t>
                            </m:r>
                            <m:r>
                              <a:rPr lang="pt-BR" i="1">
                                <a:latin typeface="Cambria Math"/>
                              </a:rPr>
                              <m:t>𝟏</m:t>
                            </m:r>
                            <m:r>
                              <a:rPr lang="pt-BR" i="1">
                                <a:latin typeface="Cambria Math"/>
                              </a:rPr>
                              <m:t>,</m:t>
                            </m:r>
                            <m:r>
                              <a:rPr lang="pt-BR" b="1" i="1" smtClean="0">
                                <a:latin typeface="Cambria Math"/>
                              </a:rPr>
                              <m:t>𝟏𝟑</m:t>
                            </m:r>
                            <m:r>
                              <a:rPr lang="pt-BR" b="1" i="1" smtClean="0">
                                <a:latin typeface="Cambria Math"/>
                              </a:rPr>
                              <m:t>.</m:t>
                            </m:r>
                            <m:r>
                              <a:rPr lang="pt-BR" b="1" i="1" smtClean="0">
                                <a:latin typeface="Cambria Math"/>
                              </a:rPr>
                              <m:t>𝟏</m:t>
                            </m:r>
                            <m:sSup>
                              <m:sSupPr>
                                <m:ctrlPr>
                                  <a:rPr lang="pt-BR" b="1" i="1" smtClean="0">
                                    <a:latin typeface="Cambria Math"/>
                                  </a:rPr>
                                </m:ctrlPr>
                              </m:sSupPr>
                              <m:e>
                                <m:r>
                                  <a:rPr lang="pt-BR" b="1" i="1" smtClean="0">
                                    <a:latin typeface="Cambria Math"/>
                                  </a:rPr>
                                  <m:t>𝟎</m:t>
                                </m:r>
                              </m:e>
                              <m:sup>
                                <m:r>
                                  <a:rPr lang="pt-BR" b="1" i="1" smtClean="0">
                                    <a:latin typeface="Cambria Math"/>
                                  </a:rPr>
                                  <m:t>−</m:t>
                                </m:r>
                                <m:r>
                                  <a:rPr lang="pt-BR" b="1" i="1" smtClean="0">
                                    <a:latin typeface="Cambria Math"/>
                                  </a:rPr>
                                  <m:t>𝟐</m:t>
                                </m:r>
                              </m:sup>
                            </m:sSup>
                          </m:e>
                        </m:d>
                        <m:r>
                          <a:rPr lang="pt-BR" i="1">
                            <a:latin typeface="Cambria Math"/>
                          </a:rPr>
                          <m:t>−</m:t>
                        </m:r>
                        <m:r>
                          <a:rPr lang="pt-BR" b="1" i="1" smtClean="0">
                            <a:latin typeface="Cambria Math"/>
                          </a:rPr>
                          <m:t>𝟏</m:t>
                        </m:r>
                        <m:r>
                          <a:rPr lang="pt-BR" b="1" i="1" smtClean="0">
                            <a:latin typeface="Cambria Math"/>
                          </a:rPr>
                          <m:t>,</m:t>
                        </m:r>
                        <m:r>
                          <a:rPr lang="pt-BR" b="1" i="1" smtClean="0">
                            <a:latin typeface="Cambria Math"/>
                          </a:rPr>
                          <m:t>𝟗𝟗𝟕𝟕𝟒</m:t>
                        </m:r>
                        <m:r>
                          <a:rPr lang="pt-BR" i="1">
                            <a:latin typeface="Cambria Math"/>
                          </a:rPr>
                          <m:t>.(</m:t>
                        </m:r>
                        <m:r>
                          <a:rPr lang="pt-BR" b="1" i="1" smtClean="0">
                            <a:latin typeface="Cambria Math"/>
                          </a:rPr>
                          <m:t>𝟏</m:t>
                        </m:r>
                        <m:r>
                          <a:rPr lang="pt-BR" i="1">
                            <a:latin typeface="Cambria Math"/>
                          </a:rPr>
                          <m:t>,</m:t>
                        </m:r>
                        <m:r>
                          <a:rPr lang="pt-BR" b="1" i="1" smtClean="0">
                            <a:latin typeface="Cambria Math"/>
                          </a:rPr>
                          <m:t>𝟕𝟗𝟖𝟑</m:t>
                        </m:r>
                        <m:r>
                          <a:rPr lang="pt-BR" b="1" i="1" smtClean="0">
                            <a:latin typeface="Cambria Math"/>
                          </a:rPr>
                          <m:t>.</m:t>
                        </m:r>
                        <m:r>
                          <a:rPr lang="pt-BR" b="1" i="1" smtClean="0">
                            <a:latin typeface="Cambria Math"/>
                          </a:rPr>
                          <m:t>𝟏</m:t>
                        </m:r>
                        <m:sSup>
                          <m:sSupPr>
                            <m:ctrlPr>
                              <a:rPr lang="pt-BR" b="1" i="1" smtClean="0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pt-BR" b="1" i="1" smtClean="0">
                                <a:latin typeface="Cambria Math"/>
                              </a:rPr>
                              <m:t>𝟎</m:t>
                            </m:r>
                          </m:e>
                          <m:sup>
                            <m:r>
                              <a:rPr lang="pt-BR" b="1" i="1" smtClean="0">
                                <a:latin typeface="Cambria Math"/>
                              </a:rPr>
                              <m:t>−</m:t>
                            </m:r>
                            <m:r>
                              <a:rPr lang="pt-BR" b="1" i="1" smtClean="0">
                                <a:latin typeface="Cambria Math"/>
                              </a:rPr>
                              <m:t>𝟏</m:t>
                            </m:r>
                          </m:sup>
                        </m:sSup>
                        <m:r>
                          <a:rPr lang="pt-BR" i="1">
                            <a:latin typeface="Cambria Math"/>
                          </a:rPr>
                          <m:t>)</m:t>
                        </m:r>
                      </m:num>
                      <m:den>
                        <m:r>
                          <a:rPr lang="pt-BR" b="1" i="1" smtClean="0">
                            <a:latin typeface="Cambria Math"/>
                          </a:rPr>
                          <m:t>−</m:t>
                        </m:r>
                        <m:r>
                          <a:rPr lang="pt-BR" b="1" i="1" smtClean="0">
                            <a:latin typeface="Cambria Math"/>
                          </a:rPr>
                          <m:t>𝟎</m:t>
                        </m:r>
                        <m:r>
                          <a:rPr lang="pt-BR" b="1" i="1" smtClean="0">
                            <a:latin typeface="Cambria Math"/>
                          </a:rPr>
                          <m:t>,</m:t>
                        </m:r>
                        <m:r>
                          <a:rPr lang="pt-BR" b="1" i="1" smtClean="0">
                            <a:latin typeface="Cambria Math"/>
                          </a:rPr>
                          <m:t>𝟎𝟏𝟏𝟑</m:t>
                        </m:r>
                        <m:r>
                          <a:rPr lang="pt-BR" b="1" i="1" smtClean="0">
                            <a:latin typeface="Cambria Math"/>
                          </a:rPr>
                          <m:t>−</m:t>
                        </m:r>
                        <m:r>
                          <a:rPr lang="pt-BR" b="1" i="1" smtClean="0">
                            <a:latin typeface="Cambria Math"/>
                          </a:rPr>
                          <m:t>𝟏</m:t>
                        </m:r>
                        <m:r>
                          <a:rPr lang="pt-BR" b="1" i="1" smtClean="0">
                            <a:latin typeface="Cambria Math"/>
                          </a:rPr>
                          <m:t>,</m:t>
                        </m:r>
                        <m:r>
                          <a:rPr lang="pt-BR" b="1" i="1" smtClean="0">
                            <a:latin typeface="Cambria Math"/>
                          </a:rPr>
                          <m:t>𝟕𝟗𝟖𝟑</m:t>
                        </m:r>
                        <m:r>
                          <a:rPr lang="pt-BR" b="1" i="1" smtClean="0">
                            <a:latin typeface="Cambria Math"/>
                          </a:rPr>
                          <m:t>.</m:t>
                        </m:r>
                        <m:r>
                          <a:rPr lang="pt-BR" b="1" i="1" smtClean="0">
                            <a:latin typeface="Cambria Math"/>
                          </a:rPr>
                          <m:t>𝟏</m:t>
                        </m:r>
                        <m:sSup>
                          <m:sSupPr>
                            <m:ctrlPr>
                              <a:rPr lang="pt-BR" b="1" i="1" smtClean="0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pt-BR" b="1" i="1" smtClean="0">
                                <a:latin typeface="Cambria Math"/>
                              </a:rPr>
                              <m:t>𝟎</m:t>
                            </m:r>
                          </m:e>
                          <m:sup>
                            <m:r>
                              <a:rPr lang="pt-BR" b="1" i="1" smtClean="0">
                                <a:latin typeface="Cambria Math"/>
                              </a:rPr>
                              <m:t>−</m:t>
                            </m:r>
                            <m:r>
                              <a:rPr lang="pt-BR" b="1" i="1" smtClean="0">
                                <a:latin typeface="Cambria Math"/>
                              </a:rPr>
                              <m:t>𝟏</m:t>
                            </m:r>
                          </m:sup>
                        </m:sSup>
                      </m:den>
                    </m:f>
                    <m:r>
                      <a:rPr lang="pt-BR" b="1" i="1" smtClean="0">
                        <a:latin typeface="Cambria Math"/>
                      </a:rPr>
                      <m:t>=</m:t>
                    </m:r>
                    <m:r>
                      <a:rPr lang="pt-BR" b="1" i="1" smtClean="0">
                        <a:latin typeface="Cambria Math"/>
                      </a:rPr>
                      <m:t>𝟏</m:t>
                    </m:r>
                    <m:r>
                      <a:rPr lang="pt-BR" b="1" i="1" smtClean="0">
                        <a:latin typeface="Cambria Math"/>
                      </a:rPr>
                      <m:t>,</m:t>
                    </m:r>
                    <m:r>
                      <a:rPr lang="pt-BR" b="1" i="1" smtClean="0">
                        <a:latin typeface="Cambria Math"/>
                      </a:rPr>
                      <m:t>𝟗𝟗𝟗𝟗𝟗</m:t>
                    </m:r>
                  </m:oMath>
                </a14:m>
                <a:endParaRPr lang="pt-BR" dirty="0" smtClean="0"/>
              </a:p>
              <a:p>
                <a:endParaRPr lang="pt-BR" dirty="0"/>
              </a:p>
              <a:p>
                <a:r>
                  <a:rPr lang="pt-BR" dirty="0" smtClean="0"/>
                  <a:t>Teste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t-BR" i="1">
                            <a:latin typeface="Cambria Math"/>
                          </a:rPr>
                        </m:ctrlPr>
                      </m:sSubPr>
                      <m:e>
                        <m:r>
                          <a:rPr lang="pt-BR" i="1">
                            <a:latin typeface="Cambria Math"/>
                          </a:rPr>
                          <m:t>|</m:t>
                        </m:r>
                        <m:r>
                          <a:rPr lang="pt-BR" i="1">
                            <a:latin typeface="Cambria Math"/>
                          </a:rPr>
                          <m:t>𝒙</m:t>
                        </m:r>
                      </m:e>
                      <m:sub>
                        <m:r>
                          <a:rPr lang="pt-BR" b="1" i="1" smtClean="0">
                            <a:latin typeface="Cambria Math"/>
                          </a:rPr>
                          <m:t>𝒊</m:t>
                        </m:r>
                      </m:sub>
                    </m:sSub>
                    <m:r>
                      <a:rPr lang="pt-BR" i="1">
                        <a:latin typeface="Cambria Math"/>
                      </a:rPr>
                      <m:t>−</m:t>
                    </m:r>
                    <m:sSub>
                      <m:sSubPr>
                        <m:ctrlPr>
                          <a:rPr lang="pt-BR" i="1">
                            <a:latin typeface="Cambria Math"/>
                          </a:rPr>
                        </m:ctrlPr>
                      </m:sSubPr>
                      <m:e>
                        <m:r>
                          <a:rPr lang="pt-BR" i="1">
                            <a:latin typeface="Cambria Math"/>
                          </a:rPr>
                          <m:t>𝒙</m:t>
                        </m:r>
                      </m:e>
                      <m:sub>
                        <m:r>
                          <a:rPr lang="pt-BR" b="1" i="1" smtClean="0">
                            <a:latin typeface="Cambria Math"/>
                          </a:rPr>
                          <m:t>𝒊</m:t>
                        </m:r>
                        <m:r>
                          <a:rPr lang="pt-BR" b="1" i="1" smtClean="0">
                            <a:latin typeface="Cambria Math"/>
                          </a:rPr>
                          <m:t>−</m:t>
                        </m:r>
                        <m:r>
                          <a:rPr lang="pt-BR" b="1" i="1" smtClean="0">
                            <a:latin typeface="Cambria Math"/>
                          </a:rPr>
                          <m:t>𝟏</m:t>
                        </m:r>
                      </m:sub>
                    </m:sSub>
                    <m:r>
                      <a:rPr lang="pt-BR" i="1">
                        <a:latin typeface="Cambria Math"/>
                      </a:rPr>
                      <m:t>|&lt;</m:t>
                    </m:r>
                    <m:r>
                      <a:rPr lang="pt-BR" i="1">
                        <a:latin typeface="Cambria Math"/>
                      </a:rPr>
                      <m:t>𝟏</m:t>
                    </m:r>
                    <m:sSup>
                      <m:sSupPr>
                        <m:ctrlPr>
                          <a:rPr lang="pt-BR" i="1">
                            <a:latin typeface="Cambria Math"/>
                          </a:rPr>
                        </m:ctrlPr>
                      </m:sSupPr>
                      <m:e>
                        <m:r>
                          <a:rPr lang="pt-BR" i="1">
                            <a:latin typeface="Cambria Math"/>
                          </a:rPr>
                          <m:t>𝟎</m:t>
                        </m:r>
                      </m:e>
                      <m:sup>
                        <m:r>
                          <a:rPr lang="pt-BR" i="1">
                            <a:latin typeface="Cambria Math"/>
                          </a:rPr>
                          <m:t>−</m:t>
                        </m:r>
                        <m:r>
                          <a:rPr lang="pt-BR" i="1">
                            <a:latin typeface="Cambria Math"/>
                          </a:rPr>
                          <m:t>𝟑</m:t>
                        </m:r>
                      </m:sup>
                    </m:sSup>
                  </m:oMath>
                </a14:m>
                <a:endParaRPr lang="pt-BR" dirty="0" smtClean="0"/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pt-BR" i="1">
                            <a:latin typeface="Cambria Math"/>
                          </a:rPr>
                        </m:ctrlPr>
                      </m:sSubPr>
                      <m:e>
                        <m:r>
                          <a:rPr lang="pt-BR" i="1">
                            <a:latin typeface="Cambria Math"/>
                          </a:rPr>
                          <m:t>|</m:t>
                        </m:r>
                        <m:r>
                          <a:rPr lang="pt-BR" i="1">
                            <a:latin typeface="Cambria Math"/>
                          </a:rPr>
                          <m:t>𝒙</m:t>
                        </m:r>
                      </m:e>
                      <m:sub>
                        <m:r>
                          <a:rPr lang="pt-BR" b="0" i="1" smtClean="0">
                            <a:latin typeface="Cambria Math"/>
                          </a:rPr>
                          <m:t>4</m:t>
                        </m:r>
                      </m:sub>
                    </m:sSub>
                    <m:r>
                      <a:rPr lang="pt-BR" i="1">
                        <a:latin typeface="Cambria Math"/>
                      </a:rPr>
                      <m:t>−</m:t>
                    </m:r>
                    <m:sSub>
                      <m:sSubPr>
                        <m:ctrlPr>
                          <a:rPr lang="pt-BR" i="1">
                            <a:latin typeface="Cambria Math"/>
                          </a:rPr>
                        </m:ctrlPr>
                      </m:sSubPr>
                      <m:e>
                        <m:r>
                          <a:rPr lang="pt-BR" i="1">
                            <a:latin typeface="Cambria Math"/>
                          </a:rPr>
                          <m:t>𝒙</m:t>
                        </m:r>
                      </m:e>
                      <m:sub>
                        <m:r>
                          <a:rPr lang="pt-BR" b="0" i="1" smtClean="0">
                            <a:latin typeface="Cambria Math"/>
                          </a:rPr>
                          <m:t>3</m:t>
                        </m:r>
                      </m:sub>
                    </m:sSub>
                    <m:r>
                      <a:rPr lang="pt-BR" i="1">
                        <a:latin typeface="Cambria Math"/>
                      </a:rPr>
                      <m:t>|</m:t>
                    </m:r>
                    <m:r>
                      <a:rPr lang="pt-BR" b="1" i="1" smtClean="0">
                        <a:latin typeface="Cambria Math"/>
                      </a:rPr>
                      <m:t>=</m:t>
                    </m:r>
                    <m:r>
                      <a:rPr lang="pt-BR" b="1" i="1" smtClean="0">
                        <a:latin typeface="Cambria Math"/>
                      </a:rPr>
                      <m:t>𝟐</m:t>
                    </m:r>
                    <m:r>
                      <a:rPr lang="pt-BR" b="1" i="1" smtClean="0">
                        <a:latin typeface="Cambria Math"/>
                      </a:rPr>
                      <m:t>,</m:t>
                    </m:r>
                    <m:r>
                      <a:rPr lang="pt-BR" b="1" i="1" smtClean="0">
                        <a:latin typeface="Cambria Math"/>
                      </a:rPr>
                      <m:t>𝟐𝟓</m:t>
                    </m:r>
                    <m:r>
                      <a:rPr lang="pt-BR" b="1" i="1" smtClean="0">
                        <a:latin typeface="Cambria Math"/>
                      </a:rPr>
                      <m:t>.</m:t>
                    </m:r>
                    <m:r>
                      <a:rPr lang="pt-BR" b="1" i="1" smtClean="0">
                        <a:latin typeface="Cambria Math"/>
                      </a:rPr>
                      <m:t>𝟏</m:t>
                    </m:r>
                    <m:sSup>
                      <m:sSupPr>
                        <m:ctrlPr>
                          <a:rPr lang="pt-BR" b="1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pt-BR" b="1" i="1" smtClean="0">
                            <a:latin typeface="Cambria Math"/>
                          </a:rPr>
                          <m:t>𝟎</m:t>
                        </m:r>
                      </m:e>
                      <m:sup>
                        <m:r>
                          <a:rPr lang="pt-BR" b="1" i="1" smtClean="0">
                            <a:latin typeface="Cambria Math"/>
                          </a:rPr>
                          <m:t>−</m:t>
                        </m:r>
                        <m:r>
                          <a:rPr lang="pt-BR" b="1" i="1" smtClean="0">
                            <a:latin typeface="Cambria Math"/>
                          </a:rPr>
                          <m:t>𝟑</m:t>
                        </m:r>
                      </m:sup>
                    </m:sSup>
                    <m:r>
                      <a:rPr lang="pt-BR" b="1" i="1" smtClean="0">
                        <a:latin typeface="Cambria Math"/>
                      </a:rPr>
                      <m:t>&gt;</m:t>
                    </m:r>
                    <m:r>
                      <a:rPr lang="pt-BR" b="1" i="1" smtClean="0">
                        <a:latin typeface="Cambria Math"/>
                      </a:rPr>
                      <m:t>𝟏</m:t>
                    </m:r>
                    <m:sSup>
                      <m:sSupPr>
                        <m:ctrlPr>
                          <a:rPr lang="pt-BR" b="1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pt-BR" b="1" i="1" smtClean="0">
                            <a:latin typeface="Cambria Math"/>
                          </a:rPr>
                          <m:t>𝟎</m:t>
                        </m:r>
                      </m:e>
                      <m:sup>
                        <m:r>
                          <a:rPr lang="pt-BR" b="1" i="1" smtClean="0">
                            <a:latin typeface="Cambria Math"/>
                          </a:rPr>
                          <m:t>−</m:t>
                        </m:r>
                        <m:r>
                          <a:rPr lang="pt-BR" b="1" i="1" smtClean="0">
                            <a:latin typeface="Cambria Math"/>
                          </a:rPr>
                          <m:t>𝟑</m:t>
                        </m:r>
                      </m:sup>
                    </m:sSup>
                  </m:oMath>
                </a14:m>
                <a:endParaRPr lang="pt-BR" dirty="0" smtClean="0"/>
              </a:p>
              <a:p>
                <a:endParaRPr lang="pt-BR" dirty="0"/>
              </a:p>
              <a:p>
                <a:r>
                  <a:rPr lang="pt-BR" dirty="0" smtClean="0"/>
                  <a:t>Teste </a:t>
                </a:r>
                <a14:m>
                  <m:oMath xmlns:m="http://schemas.openxmlformats.org/officeDocument/2006/math">
                    <m:r>
                      <a:rPr lang="pt-BR" i="1">
                        <a:latin typeface="Cambria Math"/>
                      </a:rPr>
                      <m:t>𝒇</m:t>
                    </m:r>
                    <m:d>
                      <m:dPr>
                        <m:ctrlPr>
                          <a:rPr lang="pt-BR" i="1"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pt-BR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pt-BR" i="1">
                                <a:latin typeface="Cambria Math"/>
                              </a:rPr>
                              <m:t>𝒙</m:t>
                            </m:r>
                          </m:e>
                          <m:sub>
                            <m:r>
                              <a:rPr lang="pt-BR" i="1">
                                <a:latin typeface="Cambria Math"/>
                              </a:rPr>
                              <m:t>𝒊</m:t>
                            </m:r>
                          </m:sub>
                        </m:sSub>
                      </m:e>
                    </m:d>
                    <m:r>
                      <a:rPr lang="pt-BR" i="1">
                        <a:latin typeface="Cambria Math"/>
                      </a:rPr>
                      <m:t>&lt;</m:t>
                    </m:r>
                    <m:r>
                      <a:rPr lang="pt-BR" i="1">
                        <a:latin typeface="Cambria Math"/>
                      </a:rPr>
                      <m:t>𝟏</m:t>
                    </m:r>
                    <m:sSup>
                      <m:sSupPr>
                        <m:ctrlPr>
                          <a:rPr lang="pt-BR" i="1">
                            <a:latin typeface="Cambria Math"/>
                          </a:rPr>
                        </m:ctrlPr>
                      </m:sSupPr>
                      <m:e>
                        <m:r>
                          <a:rPr lang="pt-BR" i="1">
                            <a:latin typeface="Cambria Math"/>
                          </a:rPr>
                          <m:t>𝟎</m:t>
                        </m:r>
                      </m:e>
                      <m:sup>
                        <m:r>
                          <a:rPr lang="pt-BR" i="1">
                            <a:latin typeface="Cambria Math"/>
                          </a:rPr>
                          <m:t>−</m:t>
                        </m:r>
                        <m:r>
                          <a:rPr lang="pt-BR" i="1">
                            <a:latin typeface="Cambria Math"/>
                          </a:rPr>
                          <m:t>𝟒</m:t>
                        </m:r>
                      </m:sup>
                    </m:sSup>
                  </m:oMath>
                </a14:m>
                <a:endParaRPr lang="pt-BR" dirty="0" smtClean="0"/>
              </a:p>
              <a:p>
                <a:pPr lvl="1"/>
                <a14:m>
                  <m:oMath xmlns:m="http://schemas.openxmlformats.org/officeDocument/2006/math">
                    <m:r>
                      <a:rPr lang="pt-BR" b="0" i="1" smtClean="0">
                        <a:latin typeface="Cambria Math"/>
                      </a:rPr>
                      <m:t>𝑓</m:t>
                    </m:r>
                    <m:d>
                      <m:dPr>
                        <m:ctrlPr>
                          <a:rPr lang="pt-BR" b="0" i="1" smtClean="0"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pt-BR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pt-BR" b="0" i="1" smtClean="0">
                                <a:latin typeface="Cambria Math"/>
                              </a:rPr>
                              <m:t>𝑥</m:t>
                            </m:r>
                          </m:e>
                          <m:sub>
                            <m:r>
                              <a:rPr lang="pt-BR" b="0" i="1" smtClean="0">
                                <a:latin typeface="Cambria Math"/>
                              </a:rPr>
                              <m:t>4</m:t>
                            </m:r>
                          </m:sub>
                        </m:sSub>
                      </m:e>
                    </m:d>
                    <m:r>
                      <a:rPr lang="pt-BR" b="0" i="1" smtClean="0">
                        <a:latin typeface="Cambria Math"/>
                      </a:rPr>
                      <m:t>=−</m:t>
                    </m:r>
                    <m:sSup>
                      <m:sSupPr>
                        <m:ctrlPr>
                          <a:rPr lang="pt-BR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pt-BR" b="0" i="1" smtClean="0">
                            <a:latin typeface="Cambria Math"/>
                          </a:rPr>
                          <m:t>4,99999.10</m:t>
                        </m:r>
                      </m:e>
                      <m:sup>
                        <m:r>
                          <a:rPr lang="pt-BR" b="0" i="1" smtClean="0">
                            <a:latin typeface="Cambria Math"/>
                          </a:rPr>
                          <m:t>−5</m:t>
                        </m:r>
                      </m:sup>
                    </m:sSup>
                    <m:r>
                      <a:rPr lang="pt-BR" b="0" i="1" smtClean="0">
                        <a:latin typeface="Cambria Math"/>
                      </a:rPr>
                      <m:t>&lt;</m:t>
                    </m:r>
                    <m:sSup>
                      <m:sSupPr>
                        <m:ctrlPr>
                          <a:rPr lang="pt-BR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pt-BR" b="0" i="1" smtClean="0">
                            <a:latin typeface="Cambria Math"/>
                          </a:rPr>
                          <m:t>10</m:t>
                        </m:r>
                      </m:e>
                      <m:sup>
                        <m:r>
                          <a:rPr lang="pt-BR" b="0" i="1" smtClean="0">
                            <a:latin typeface="Cambria Math"/>
                          </a:rPr>
                          <m:t>−4</m:t>
                        </m:r>
                      </m:sup>
                    </m:sSup>
                    <m:r>
                      <a:rPr lang="pt-BR" b="0" i="1" smtClean="0">
                        <a:latin typeface="Cambria Math"/>
                      </a:rPr>
                      <m:t> </m:t>
                    </m:r>
                  </m:oMath>
                </a14:m>
                <a:endParaRPr lang="pt-BR" dirty="0" smtClean="0"/>
              </a:p>
              <a:p>
                <a:pPr lvl="1"/>
                <a:r>
                  <a:rPr lang="pt-BR" dirty="0" smtClean="0"/>
                  <a:t>Critério de parada atingido!</a:t>
                </a:r>
              </a:p>
              <a:p>
                <a:pPr lvl="2"/>
                <a:r>
                  <a:rPr lang="pt-BR" b="0" dirty="0" smtClean="0"/>
                  <a:t>Raiz aproximada: </a:t>
                </a:r>
                <a14:m>
                  <m:oMath xmlns:m="http://schemas.openxmlformats.org/officeDocument/2006/math">
                    <m:r>
                      <a:rPr lang="pt-BR" b="0" i="1" smtClean="0">
                        <a:latin typeface="Cambria Math"/>
                      </a:rPr>
                      <m:t>𝑥</m:t>
                    </m:r>
                    <m:r>
                      <a:rPr lang="pt-BR" b="0" i="1" smtClean="0">
                        <a:latin typeface="Cambria Math"/>
                      </a:rPr>
                      <m:t>´=</m:t>
                    </m:r>
                    <m:r>
                      <a:rPr lang="pt-BR" b="1" i="1">
                        <a:latin typeface="Cambria Math"/>
                      </a:rPr>
                      <m:t>𝟏</m:t>
                    </m:r>
                    <m:r>
                      <a:rPr lang="pt-BR" b="1" i="1">
                        <a:latin typeface="Cambria Math"/>
                      </a:rPr>
                      <m:t>,</m:t>
                    </m:r>
                    <m:r>
                      <a:rPr lang="pt-BR" b="1" i="1">
                        <a:latin typeface="Cambria Math"/>
                      </a:rPr>
                      <m:t>𝟗𝟗𝟗𝟗𝟗</m:t>
                    </m:r>
                  </m:oMath>
                </a14:m>
                <a:endParaRPr lang="pt-BR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xfrm>
                <a:off x="757238" y="1628800"/>
                <a:ext cx="7918450" cy="4983833"/>
              </a:xfrm>
              <a:blipFill rotWithShape="1">
                <a:blip r:embed="rId2"/>
                <a:stretch>
                  <a:fillRect l="-154" b="-1100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701946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Exemplo 2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>
          <a:xfrm>
            <a:off x="5940152" y="3429000"/>
            <a:ext cx="2735536" cy="2448272"/>
          </a:xfrm>
        </p:spPr>
        <p:txBody>
          <a:bodyPr/>
          <a:lstStyle/>
          <a:p>
            <a:r>
              <a:rPr lang="pt-BR" dirty="0" smtClean="0"/>
              <a:t>Partindo de</a:t>
            </a:r>
          </a:p>
          <a:p>
            <a:pPr lvl="1"/>
            <a:r>
              <a:rPr lang="pt-BR" dirty="0" smtClean="0"/>
              <a:t>[1,7; 1,8]</a:t>
            </a:r>
          </a:p>
          <a:p>
            <a:r>
              <a:rPr lang="pt-BR" dirty="0" smtClean="0"/>
              <a:t>x</a:t>
            </a:r>
            <a:r>
              <a:rPr lang="pt-BR" baseline="-25000" dirty="0" smtClean="0"/>
              <a:t>i-1</a:t>
            </a:r>
            <a:r>
              <a:rPr lang="pt-BR" dirty="0" smtClean="0"/>
              <a:t>=1,8</a:t>
            </a:r>
          </a:p>
          <a:p>
            <a:r>
              <a:rPr lang="pt-BR" dirty="0" smtClean="0"/>
              <a:t>x</a:t>
            </a:r>
            <a:r>
              <a:rPr lang="pt-BR" baseline="-25000" dirty="0" smtClean="0"/>
              <a:t>i</a:t>
            </a:r>
            <a:r>
              <a:rPr lang="pt-BR" dirty="0" smtClean="0"/>
              <a:t>=1,7</a:t>
            </a:r>
            <a:endParaRPr lang="pt-BR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633640"/>
            <a:ext cx="7593306" cy="1435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3055821"/>
            <a:ext cx="4781550" cy="3438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201221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Exemplo 2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>
          <a:xfrm>
            <a:off x="757238" y="5085184"/>
            <a:ext cx="7918450" cy="1239416"/>
          </a:xfrm>
        </p:spPr>
        <p:txBody>
          <a:bodyPr/>
          <a:lstStyle/>
          <a:p>
            <a:endParaRPr lang="pt-BR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1556792"/>
            <a:ext cx="3653892" cy="4320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2243138"/>
            <a:ext cx="3648075" cy="790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4651" y="3015342"/>
            <a:ext cx="363855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5544" y="3320159"/>
            <a:ext cx="3686175" cy="295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Elipse 3"/>
          <p:cNvSpPr/>
          <p:nvPr/>
        </p:nvSpPr>
        <p:spPr>
          <a:xfrm>
            <a:off x="3491880" y="3167742"/>
            <a:ext cx="1800200" cy="61486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639368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722313" y="2996952"/>
            <a:ext cx="7772400" cy="1362075"/>
          </a:xfrm>
        </p:spPr>
        <p:txBody>
          <a:bodyPr>
            <a:noAutofit/>
          </a:bodyPr>
          <a:lstStyle/>
          <a:p>
            <a:r>
              <a:rPr lang="pt-BR" b="1" dirty="0">
                <a:solidFill>
                  <a:schemeClr val="accent1">
                    <a:lumMod val="75000"/>
                  </a:schemeClr>
                </a:solidFill>
              </a:rPr>
              <a:t>Comparação entre os métodos</a:t>
            </a:r>
          </a:p>
        </p:txBody>
      </p:sp>
    </p:spTree>
    <p:extLst>
      <p:ext uri="{BB962C8B-B14F-4D97-AF65-F5344CB8AC3E}">
        <p14:creationId xmlns:p14="http://schemas.microsoft.com/office/powerpoint/2010/main" val="40602096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Comparação entre os métodos</a:t>
            </a:r>
            <a:endParaRPr lang="pt-BR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pt-BR" dirty="0" smtClean="0"/>
              <a:t>Critérios analisados</a:t>
            </a:r>
          </a:p>
          <a:p>
            <a:pPr lvl="1"/>
            <a:r>
              <a:rPr lang="pt-BR" dirty="0" smtClean="0"/>
              <a:t>Garantia de convergência</a:t>
            </a:r>
          </a:p>
          <a:p>
            <a:pPr lvl="1"/>
            <a:r>
              <a:rPr lang="pt-BR" dirty="0"/>
              <a:t>R</a:t>
            </a:r>
            <a:r>
              <a:rPr lang="pt-BR" dirty="0" smtClean="0"/>
              <a:t>apidez de convergência</a:t>
            </a:r>
          </a:p>
          <a:p>
            <a:pPr lvl="2"/>
            <a:r>
              <a:rPr lang="pt-BR" dirty="0" smtClean="0"/>
              <a:t>Baseado no numero de iterações</a:t>
            </a:r>
          </a:p>
          <a:p>
            <a:pPr lvl="2"/>
            <a:r>
              <a:rPr lang="pt-BR" dirty="0" smtClean="0"/>
              <a:t>Não necessariamente isso implica em um menor tempo, visto que o tempo gasto em uma iteração pode variar de método para método...</a:t>
            </a:r>
          </a:p>
          <a:p>
            <a:pPr lvl="1"/>
            <a:r>
              <a:rPr lang="pt-BR" dirty="0" smtClean="0"/>
              <a:t>Esforço computacional</a:t>
            </a:r>
          </a:p>
          <a:p>
            <a:pPr lvl="1"/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1431212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Comparação entre os métodos</a:t>
            </a:r>
            <a:endParaRPr lang="pt-B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sz="quarter" idx="1"/>
              </p:nvPr>
            </p:nvSpPr>
            <p:spPr>
              <a:xfrm>
                <a:off x="757238" y="1541511"/>
                <a:ext cx="7918450" cy="5199857"/>
              </a:xfrm>
            </p:spPr>
            <p:txBody>
              <a:bodyPr>
                <a:normAutofit fontScale="92500" lnSpcReduction="10000"/>
              </a:bodyPr>
              <a:lstStyle/>
              <a:p>
                <a:r>
                  <a:rPr lang="pt-BR" dirty="0" smtClean="0"/>
                  <a:t>Garantia de convergência</a:t>
                </a:r>
              </a:p>
              <a:p>
                <a:pPr lvl="1"/>
                <a:r>
                  <a:rPr lang="pt-BR" dirty="0" smtClean="0"/>
                  <a:t>Bisseção e Posição Falsa</a:t>
                </a:r>
              </a:p>
              <a:p>
                <a:pPr lvl="2"/>
                <a:r>
                  <a:rPr lang="pt-BR" dirty="0" smtClean="0"/>
                  <a:t>Convergência garantida, desde que: </a:t>
                </a:r>
              </a:p>
              <a:p>
                <a:pPr lvl="3"/>
                <a:r>
                  <a:rPr lang="pt-BR" dirty="0" smtClean="0"/>
                  <a:t>função seja contínua em I, </a:t>
                </a:r>
              </a:p>
              <a:p>
                <a:pPr lvl="3"/>
                <a:r>
                  <a:rPr lang="pt-BR" dirty="0" smtClean="0"/>
                  <a:t>f´(x) mantenha sinal em I  </a:t>
                </a:r>
              </a:p>
              <a:p>
                <a:pPr lvl="3"/>
                <a:r>
                  <a:rPr lang="pt-BR" dirty="0" smtClean="0"/>
                  <a:t>f(a).f(b)&lt;0</a:t>
                </a:r>
              </a:p>
              <a:p>
                <a:pPr lvl="1"/>
                <a:r>
                  <a:rPr lang="pt-BR" dirty="0" smtClean="0"/>
                  <a:t>Métodos de ponto fixo</a:t>
                </a:r>
              </a:p>
              <a:p>
                <a:pPr lvl="2"/>
                <a:r>
                  <a:rPr lang="pt-BR" dirty="0"/>
                  <a:t>Convergência garantida, desde </a:t>
                </a:r>
                <a:r>
                  <a:rPr lang="pt-BR" dirty="0" smtClean="0"/>
                  <a:t>que (além das condições anteriores): </a:t>
                </a:r>
                <a:endParaRPr lang="pt-BR" dirty="0"/>
              </a:p>
              <a:p>
                <a:pPr lvl="3"/>
                <a14:m>
                  <m:oMath xmlns:m="http://schemas.openxmlformats.org/officeDocument/2006/math">
                    <m:r>
                      <a:rPr lang="pt-BR" i="1" smtClean="0">
                        <a:latin typeface="Cambria Math"/>
                        <a:ea typeface="Cambria Math"/>
                      </a:rPr>
                      <m:t>𝜑</m:t>
                    </m:r>
                    <m:r>
                      <a:rPr lang="pt-BR" b="0" i="1" smtClean="0">
                        <a:latin typeface="Cambria Math"/>
                        <a:ea typeface="Cambria Math"/>
                      </a:rPr>
                      <m:t> </m:t>
                    </m:r>
                    <m:r>
                      <a:rPr lang="pt-BR" b="0" i="1" smtClean="0">
                        <a:latin typeface="Cambria Math"/>
                        <a:ea typeface="Cambria Math"/>
                      </a:rPr>
                      <m:t>𝑒</m:t>
                    </m:r>
                    <m:sSup>
                      <m:sSupPr>
                        <m:ctrlPr>
                          <a:rPr lang="pt-BR" b="0" i="1" smtClean="0">
                            <a:latin typeface="Cambria Math"/>
                            <a:ea typeface="Cambria Math"/>
                          </a:rPr>
                        </m:ctrlPr>
                      </m:sSupPr>
                      <m:e>
                        <m:r>
                          <a:rPr lang="pt-BR" b="0" i="1" smtClean="0">
                            <a:latin typeface="Cambria Math"/>
                            <a:ea typeface="Cambria Math"/>
                          </a:rPr>
                          <m:t> </m:t>
                        </m:r>
                        <m:r>
                          <a:rPr lang="pt-BR" i="1">
                            <a:latin typeface="Cambria Math"/>
                            <a:ea typeface="Cambria Math"/>
                          </a:rPr>
                          <m:t>𝜑</m:t>
                        </m:r>
                      </m:e>
                      <m:sup>
                        <m:r>
                          <a:rPr lang="pt-BR" b="0" i="1" smtClean="0">
                            <a:latin typeface="Cambria Math"/>
                            <a:ea typeface="Cambria Math"/>
                          </a:rPr>
                          <m:t>′</m:t>
                        </m:r>
                      </m:sup>
                    </m:sSup>
                  </m:oMath>
                </a14:m>
                <a:r>
                  <a:rPr lang="pt-BR" dirty="0" smtClean="0"/>
                  <a:t>sejam contínuas </a:t>
                </a:r>
                <a:r>
                  <a:rPr lang="pt-BR" dirty="0"/>
                  <a:t>em I, </a:t>
                </a:r>
              </a:p>
              <a:p>
                <a:pPr lvl="3"/>
                <a14:m>
                  <m:oMath xmlns:m="http://schemas.openxmlformats.org/officeDocument/2006/math">
                    <m:sSup>
                      <m:sSupPr>
                        <m:ctrlPr>
                          <a:rPr lang="pt-BR" b="0" i="1" smtClean="0">
                            <a:latin typeface="Cambria Math"/>
                            <a:ea typeface="Cambria Math"/>
                          </a:rPr>
                        </m:ctrlPr>
                      </m:sSupPr>
                      <m:e>
                        <m:r>
                          <a:rPr lang="pt-BR" b="0" i="1" smtClean="0">
                            <a:latin typeface="Cambria Math"/>
                            <a:ea typeface="Cambria Math"/>
                          </a:rPr>
                          <m:t>|</m:t>
                        </m:r>
                        <m:r>
                          <a:rPr lang="pt-BR" i="1">
                            <a:latin typeface="Cambria Math"/>
                            <a:ea typeface="Cambria Math"/>
                          </a:rPr>
                          <m:t>𝜑</m:t>
                        </m:r>
                      </m:e>
                      <m:sup>
                        <m:r>
                          <a:rPr lang="pt-BR" b="0" i="1" smtClean="0">
                            <a:latin typeface="Cambria Math"/>
                            <a:ea typeface="Cambria Math"/>
                          </a:rPr>
                          <m:t>′</m:t>
                        </m:r>
                      </m:sup>
                    </m:sSup>
                    <m:d>
                      <m:dPr>
                        <m:ctrlPr>
                          <a:rPr lang="pt-BR" b="0" i="1" smtClean="0">
                            <a:latin typeface="Cambria Math"/>
                            <a:ea typeface="Cambria Math"/>
                          </a:rPr>
                        </m:ctrlPr>
                      </m:dPr>
                      <m:e>
                        <m:r>
                          <a:rPr lang="pt-BR" b="0" i="1" smtClean="0">
                            <a:latin typeface="Cambria Math"/>
                            <a:ea typeface="Cambria Math"/>
                          </a:rPr>
                          <m:t>𝑥</m:t>
                        </m:r>
                      </m:e>
                    </m:d>
                    <m:r>
                      <a:rPr lang="pt-BR" b="0" i="1" smtClean="0">
                        <a:latin typeface="Cambria Math"/>
                        <a:ea typeface="Cambria Math"/>
                      </a:rPr>
                      <m:t>|≤</m:t>
                    </m:r>
                    <m:r>
                      <a:rPr lang="pt-BR" b="0" i="1" smtClean="0">
                        <a:latin typeface="Cambria Math"/>
                        <a:ea typeface="Cambria Math"/>
                      </a:rPr>
                      <m:t>𝑘</m:t>
                    </m:r>
                    <m:r>
                      <a:rPr lang="pt-BR" b="0" i="1" smtClean="0">
                        <a:latin typeface="Cambria Math"/>
                        <a:ea typeface="Cambria Math"/>
                      </a:rPr>
                      <m:t>&lt;1,∀</m:t>
                    </m:r>
                    <m:r>
                      <a:rPr lang="pt-BR" b="0" i="1" smtClean="0">
                        <a:latin typeface="Cambria Math"/>
                        <a:ea typeface="Cambria Math"/>
                      </a:rPr>
                      <m:t>𝑥</m:t>
                    </m:r>
                    <m:r>
                      <a:rPr lang="pt-BR" b="0" i="1" smtClean="0">
                        <a:latin typeface="Cambria Math"/>
                        <a:ea typeface="Cambria Math"/>
                      </a:rPr>
                      <m:t>∈</m:t>
                    </m:r>
                    <m:r>
                      <a:rPr lang="pt-BR" b="0" i="1" smtClean="0">
                        <a:latin typeface="Cambria Math"/>
                        <a:ea typeface="Cambria Math"/>
                      </a:rPr>
                      <m:t>𝐼</m:t>
                    </m:r>
                  </m:oMath>
                </a14:m>
                <a:endParaRPr lang="pt-BR" dirty="0"/>
              </a:p>
              <a:p>
                <a:pPr lvl="3"/>
                <a14:m>
                  <m:oMath xmlns:m="http://schemas.openxmlformats.org/officeDocument/2006/math">
                    <m:sSub>
                      <m:sSubPr>
                        <m:ctrlPr>
                          <a:rPr lang="pt-BR" b="0" i="1" smtClean="0"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pt-BR" i="1">
                            <a:latin typeface="Cambria Math"/>
                            <a:ea typeface="Cambria Math"/>
                          </a:rPr>
                          <m:t>𝑥</m:t>
                        </m:r>
                      </m:e>
                      <m:sub>
                        <m:r>
                          <a:rPr lang="pt-BR" b="0" i="1" smtClean="0">
                            <a:latin typeface="Cambria Math"/>
                            <a:ea typeface="Cambria Math"/>
                          </a:rPr>
                          <m:t>0</m:t>
                        </m:r>
                      </m:sub>
                    </m:sSub>
                    <m:r>
                      <a:rPr lang="pt-BR" i="1">
                        <a:latin typeface="Cambria Math"/>
                        <a:ea typeface="Cambria Math"/>
                      </a:rPr>
                      <m:t>∈</m:t>
                    </m:r>
                    <m:r>
                      <a:rPr lang="pt-BR" i="1">
                        <a:latin typeface="Cambria Math"/>
                        <a:ea typeface="Cambria Math"/>
                      </a:rPr>
                      <m:t>𝐼</m:t>
                    </m:r>
                  </m:oMath>
                </a14:m>
                <a:endParaRPr lang="pt-BR" dirty="0" smtClean="0"/>
              </a:p>
              <a:p>
                <a:pPr lvl="2"/>
                <a:r>
                  <a:rPr lang="pt-BR" dirty="0" smtClean="0"/>
                  <a:t>Condições mais restritivas de convergência</a:t>
                </a:r>
              </a:p>
              <a:p>
                <a:pPr lvl="3"/>
                <a:r>
                  <a:rPr lang="pt-BR" dirty="0" smtClean="0"/>
                  <a:t>Porém, uma vez que atendidas, os métodos são mais rápidos que os anteriores</a:t>
                </a:r>
              </a:p>
              <a:p>
                <a:pPr lvl="1"/>
                <a:endParaRPr lang="pt-BR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xfrm>
                <a:off x="757238" y="1541511"/>
                <a:ext cx="7918450" cy="5199857"/>
              </a:xfrm>
              <a:blipFill rotWithShape="1">
                <a:blip r:embed="rId2"/>
                <a:stretch>
                  <a:fillRect l="-308" t="-1876" r="-385" b="-352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40831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Comparação entre os métodos</a:t>
            </a:r>
            <a:endParaRPr lang="pt-BR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pt-BR" dirty="0" smtClean="0"/>
              <a:t>Esforço computacional</a:t>
            </a:r>
          </a:p>
          <a:p>
            <a:pPr lvl="1"/>
            <a:r>
              <a:rPr lang="pt-BR" dirty="0" smtClean="0"/>
              <a:t>Medido em função </a:t>
            </a:r>
          </a:p>
          <a:p>
            <a:pPr lvl="2"/>
            <a:r>
              <a:rPr lang="pt-BR" sz="1800" dirty="0" smtClean="0"/>
              <a:t>Do número de operações efetuadas a cada iteração</a:t>
            </a:r>
          </a:p>
          <a:p>
            <a:pPr lvl="2"/>
            <a:r>
              <a:rPr lang="pt-BR" sz="1800" dirty="0" smtClean="0"/>
              <a:t>Da complexidade dessas operações</a:t>
            </a:r>
          </a:p>
          <a:p>
            <a:pPr lvl="2"/>
            <a:r>
              <a:rPr lang="pt-BR" sz="1800" dirty="0" smtClean="0"/>
              <a:t>Do número de decisões lógicas</a:t>
            </a:r>
          </a:p>
          <a:p>
            <a:pPr lvl="2"/>
            <a:r>
              <a:rPr lang="pt-BR" sz="1800" dirty="0" smtClean="0"/>
              <a:t>Do número de avaliações de função a cada iteração</a:t>
            </a:r>
          </a:p>
          <a:p>
            <a:pPr lvl="2"/>
            <a:r>
              <a:rPr lang="pt-BR" sz="1800" dirty="0" smtClean="0"/>
              <a:t>Do número total de iterações</a:t>
            </a:r>
          </a:p>
          <a:p>
            <a:pPr lvl="2"/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9360217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Comparação entre os métodos</a:t>
            </a:r>
            <a:endParaRPr lang="pt-BR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pt-BR" dirty="0" smtClean="0"/>
              <a:t>Esforço computacional</a:t>
            </a:r>
          </a:p>
          <a:p>
            <a:pPr marL="742950" lvl="2" indent="-342900">
              <a:buSzPct val="80000"/>
              <a:buFont typeface="Wingdings" pitchFamily="2" charset="2"/>
              <a:buChar char="n"/>
            </a:pPr>
            <a:r>
              <a:rPr lang="pt-BR" dirty="0"/>
              <a:t>Difícil tirar conclusões gerais sobre a eficiência computacional dos métodos </a:t>
            </a:r>
            <a:r>
              <a:rPr lang="pt-BR" dirty="0" smtClean="0"/>
              <a:t>estudados</a:t>
            </a:r>
          </a:p>
          <a:p>
            <a:pPr lvl="1"/>
            <a:r>
              <a:rPr lang="pt-BR" dirty="0"/>
              <a:t>Ex:</a:t>
            </a:r>
          </a:p>
          <a:p>
            <a:pPr lvl="2"/>
            <a:r>
              <a:rPr lang="pt-BR" dirty="0"/>
              <a:t>O método da bisseção é o que efetua cálculos </a:t>
            </a:r>
            <a:r>
              <a:rPr lang="pt-BR" dirty="0" smtClean="0"/>
              <a:t>mais </a:t>
            </a:r>
            <a:r>
              <a:rPr lang="pt-BR" dirty="0"/>
              <a:t>simples por iteração</a:t>
            </a:r>
          </a:p>
          <a:p>
            <a:pPr lvl="2"/>
            <a:r>
              <a:rPr lang="pt-BR" dirty="0"/>
              <a:t>Já o método de Newton requer cálculos mais </a:t>
            </a:r>
            <a:r>
              <a:rPr lang="pt-BR" dirty="0" smtClean="0"/>
              <a:t>elaborados</a:t>
            </a:r>
          </a:p>
          <a:p>
            <a:pPr lvl="3"/>
            <a:r>
              <a:rPr lang="pt-BR" dirty="0" smtClean="0"/>
              <a:t>Cálculo da função e de sua derivada, a cada iteração...</a:t>
            </a:r>
          </a:p>
          <a:p>
            <a:pPr lvl="2"/>
            <a:r>
              <a:rPr lang="pt-BR" dirty="0" smtClean="0"/>
              <a:t>No entanto, o número de iterações executadas pelo método da bisseção pode ser muito maior que o número de iterações executadas pelo método de Newton</a:t>
            </a:r>
            <a:endParaRPr lang="pt-BR" dirty="0"/>
          </a:p>
          <a:p>
            <a:pPr lvl="2"/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736792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Método das Secantes</a:t>
            </a:r>
            <a:endParaRPr lang="pt-B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Espaço Reservado para Conteúdo 2"/>
              <p:cNvSpPr>
                <a:spLocks noGrp="1"/>
              </p:cNvSpPr>
              <p:nvPr>
                <p:ph sz="quarter" idx="1"/>
              </p:nvPr>
            </p:nvSpPr>
            <p:spPr/>
            <p:txBody>
              <a:bodyPr/>
              <a:lstStyle/>
              <a:p>
                <a:r>
                  <a:rPr lang="pt-BR" dirty="0" smtClean="0"/>
                  <a:t>Possível problema no método de newton</a:t>
                </a:r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pt-BR" sz="2400" i="1">
                            <a:latin typeface="Cambria Math"/>
                          </a:rPr>
                        </m:ctrlPr>
                      </m:sSubPr>
                      <m:e>
                        <m:r>
                          <a:rPr lang="pt-BR" sz="2400" i="1"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pt-BR" sz="2400" i="1">
                            <a:latin typeface="Cambria Math"/>
                          </a:rPr>
                          <m:t>𝑖</m:t>
                        </m:r>
                        <m:r>
                          <a:rPr lang="pt-BR" sz="2400" i="1">
                            <a:latin typeface="Cambria Math"/>
                          </a:rPr>
                          <m:t>+1</m:t>
                        </m:r>
                      </m:sub>
                    </m:sSub>
                    <m:r>
                      <a:rPr lang="pt-BR" sz="2400" i="1">
                        <a:latin typeface="Cambria Math"/>
                        <a:ea typeface="Cambria Math"/>
                      </a:rPr>
                      <m:t>=</m:t>
                    </m:r>
                    <m:sSub>
                      <m:sSubPr>
                        <m:ctrlPr>
                          <a:rPr lang="pt-BR" sz="2400" i="1"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pt-BR" sz="2400" i="1">
                            <a:latin typeface="Cambria Math"/>
                            <a:ea typeface="Cambria Math"/>
                          </a:rPr>
                          <m:t>𝑥</m:t>
                        </m:r>
                      </m:e>
                      <m:sub>
                        <m:r>
                          <a:rPr lang="pt-BR" sz="2400" i="1">
                            <a:latin typeface="Cambria Math"/>
                            <a:ea typeface="Cambria Math"/>
                          </a:rPr>
                          <m:t>𝑖</m:t>
                        </m:r>
                      </m:sub>
                    </m:sSub>
                    <m:r>
                      <a:rPr lang="pt-BR" sz="2400" i="1">
                        <a:latin typeface="Cambria Math"/>
                        <a:ea typeface="Cambria Math"/>
                      </a:rPr>
                      <m:t>−</m:t>
                    </m:r>
                    <m:f>
                      <m:fPr>
                        <m:type m:val="skw"/>
                        <m:ctrlPr>
                          <a:rPr lang="pt-BR" sz="2400" i="1">
                            <a:latin typeface="Cambria Math"/>
                            <a:ea typeface="Cambria Math"/>
                          </a:rPr>
                        </m:ctrlPr>
                      </m:fPr>
                      <m:num>
                        <m:r>
                          <a:rPr lang="pt-BR" sz="2400" i="1">
                            <a:latin typeface="Cambria Math"/>
                            <a:ea typeface="Cambria Math"/>
                          </a:rPr>
                          <m:t>𝑓</m:t>
                        </m:r>
                        <m:r>
                          <a:rPr lang="pt-BR" sz="2400" i="1">
                            <a:latin typeface="Cambria Math"/>
                            <a:ea typeface="Cambria Math"/>
                          </a:rPr>
                          <m:t>(</m:t>
                        </m:r>
                        <m:sSub>
                          <m:sSubPr>
                            <m:ctrlPr>
                              <a:rPr lang="pt-BR" sz="2400" i="1">
                                <a:latin typeface="Cambria Math"/>
                                <a:ea typeface="Cambria Math"/>
                              </a:rPr>
                            </m:ctrlPr>
                          </m:sSubPr>
                          <m:e>
                            <m:r>
                              <a:rPr lang="pt-BR" sz="2400" i="1">
                                <a:latin typeface="Cambria Math"/>
                                <a:ea typeface="Cambria Math"/>
                              </a:rPr>
                              <m:t>𝑥</m:t>
                            </m:r>
                          </m:e>
                          <m:sub>
                            <m:r>
                              <a:rPr lang="pt-BR" sz="2400" i="1">
                                <a:latin typeface="Cambria Math"/>
                                <a:ea typeface="Cambria Math"/>
                              </a:rPr>
                              <m:t>𝑖</m:t>
                            </m:r>
                          </m:sub>
                        </m:sSub>
                        <m:r>
                          <a:rPr lang="pt-BR" sz="2400" i="1">
                            <a:latin typeface="Cambria Math"/>
                            <a:ea typeface="Cambria Math"/>
                          </a:rPr>
                          <m:t>)</m:t>
                        </m:r>
                      </m:num>
                      <m:den>
                        <m:r>
                          <a:rPr lang="pt-BR" sz="2400" i="1">
                            <a:latin typeface="Cambria Math"/>
                            <a:ea typeface="Cambria Math"/>
                          </a:rPr>
                          <m:t>𝑓</m:t>
                        </m:r>
                        <m:r>
                          <a:rPr lang="pt-BR" sz="2400" b="0" i="1" smtClean="0">
                            <a:latin typeface="Cambria Math"/>
                            <a:ea typeface="Cambria Math"/>
                          </a:rPr>
                          <m:t>′</m:t>
                        </m:r>
                        <m:r>
                          <a:rPr lang="pt-BR" sz="2400" i="1">
                            <a:latin typeface="Cambria Math"/>
                            <a:ea typeface="Cambria Math"/>
                          </a:rPr>
                          <m:t>(</m:t>
                        </m:r>
                        <m:sSub>
                          <m:sSubPr>
                            <m:ctrlPr>
                              <a:rPr lang="pt-BR" sz="2400" i="1">
                                <a:latin typeface="Cambria Math"/>
                                <a:ea typeface="Cambria Math"/>
                              </a:rPr>
                            </m:ctrlPr>
                          </m:sSubPr>
                          <m:e>
                            <m:r>
                              <a:rPr lang="pt-BR" sz="2400" i="1">
                                <a:latin typeface="Cambria Math"/>
                                <a:ea typeface="Cambria Math"/>
                              </a:rPr>
                              <m:t>𝑥</m:t>
                            </m:r>
                          </m:e>
                          <m:sub>
                            <m:r>
                              <a:rPr lang="pt-BR" sz="2400" i="1">
                                <a:latin typeface="Cambria Math"/>
                                <a:ea typeface="Cambria Math"/>
                              </a:rPr>
                              <m:t>𝑖</m:t>
                            </m:r>
                          </m:sub>
                        </m:sSub>
                        <m:r>
                          <a:rPr lang="pt-BR" sz="2400" i="1">
                            <a:latin typeface="Cambria Math"/>
                            <a:ea typeface="Cambria Math"/>
                          </a:rPr>
                          <m:t>)</m:t>
                        </m:r>
                      </m:den>
                    </m:f>
                  </m:oMath>
                </a14:m>
                <a:endParaRPr lang="pt-BR" b="1" dirty="0" smtClean="0"/>
              </a:p>
              <a:p>
                <a:pPr lvl="1"/>
                <a:r>
                  <a:rPr lang="pt-BR" b="1" dirty="0" smtClean="0"/>
                  <a:t>Overflow!</a:t>
                </a:r>
              </a:p>
              <a:p>
                <a:pPr lvl="2"/>
                <a:r>
                  <a:rPr lang="pt-BR" b="1" dirty="0" smtClean="0"/>
                  <a:t>Caso a primeira derivada da função em estudo se aproxime de zero</a:t>
                </a:r>
              </a:p>
              <a:p>
                <a:pPr lvl="1"/>
                <a:r>
                  <a:rPr lang="pt-BR" b="1" dirty="0" smtClean="0"/>
                  <a:t>Como alternativa à derivada da função, podemos utilizar o quociente</a:t>
                </a:r>
              </a:p>
              <a:p>
                <a:pPr lvl="2"/>
                <a14:m>
                  <m:oMath xmlns:m="http://schemas.openxmlformats.org/officeDocument/2006/math">
                    <m:f>
                      <m:fPr>
                        <m:type m:val="skw"/>
                        <m:ctrlPr>
                          <a:rPr lang="pt-BR" sz="2800" i="1">
                            <a:latin typeface="Cambria Math"/>
                            <a:ea typeface="Cambria Math"/>
                          </a:rPr>
                        </m:ctrlPr>
                      </m:fPr>
                      <m:num>
                        <m:r>
                          <a:rPr lang="pt-BR" sz="2800" b="0" i="1" smtClean="0">
                            <a:latin typeface="Cambria Math"/>
                            <a:ea typeface="Cambria Math"/>
                          </a:rPr>
                          <m:t>(</m:t>
                        </m:r>
                        <m:r>
                          <a:rPr lang="pt-BR" sz="2800" i="1">
                            <a:latin typeface="Cambria Math"/>
                            <a:ea typeface="Cambria Math"/>
                          </a:rPr>
                          <m:t>𝑓</m:t>
                        </m:r>
                        <m:d>
                          <m:dPr>
                            <m:ctrlPr>
                              <a:rPr lang="pt-BR" sz="2800" i="1">
                                <a:latin typeface="Cambria Math"/>
                                <a:ea typeface="Cambria Math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pt-BR" sz="2800" i="1">
                                    <a:latin typeface="Cambria Math"/>
                                    <a:ea typeface="Cambria Math"/>
                                  </a:rPr>
                                </m:ctrlPr>
                              </m:sSubPr>
                              <m:e>
                                <m:r>
                                  <a:rPr lang="pt-BR" sz="2800" i="1">
                                    <a:latin typeface="Cambria Math"/>
                                    <a:ea typeface="Cambria Math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pt-BR" sz="2800" i="1">
                                    <a:latin typeface="Cambria Math"/>
                                    <a:ea typeface="Cambria Math"/>
                                  </a:rPr>
                                  <m:t>𝑖</m:t>
                                </m:r>
                              </m:sub>
                            </m:sSub>
                          </m:e>
                        </m:d>
                        <m:r>
                          <a:rPr lang="pt-BR" sz="2800" b="0" i="1" smtClean="0">
                            <a:latin typeface="Cambria Math"/>
                            <a:ea typeface="Cambria Math"/>
                          </a:rPr>
                          <m:t>−</m:t>
                        </m:r>
                        <m:r>
                          <a:rPr lang="pt-BR" sz="2800" b="0" i="1" smtClean="0">
                            <a:latin typeface="Cambria Math"/>
                            <a:ea typeface="Cambria Math"/>
                          </a:rPr>
                          <m:t>𝑓</m:t>
                        </m:r>
                        <m:r>
                          <a:rPr lang="pt-BR" sz="2800" b="0" i="1" smtClean="0">
                            <a:latin typeface="Cambria Math"/>
                            <a:ea typeface="Cambria Math"/>
                          </a:rPr>
                          <m:t>(</m:t>
                        </m:r>
                        <m:sSub>
                          <m:sSubPr>
                            <m:ctrlPr>
                              <a:rPr lang="pt-BR" sz="2800" b="0" i="1" smtClean="0">
                                <a:latin typeface="Cambria Math"/>
                                <a:ea typeface="Cambria Math"/>
                              </a:rPr>
                            </m:ctrlPr>
                          </m:sSubPr>
                          <m:e>
                            <m:r>
                              <a:rPr lang="pt-BR" sz="2800" b="0" i="1" smtClean="0">
                                <a:latin typeface="Cambria Math"/>
                                <a:ea typeface="Cambria Math"/>
                              </a:rPr>
                              <m:t>𝑥</m:t>
                            </m:r>
                          </m:e>
                          <m:sub>
                            <m:r>
                              <a:rPr lang="pt-BR" sz="2800" b="0" i="1" smtClean="0">
                                <a:latin typeface="Cambria Math"/>
                                <a:ea typeface="Cambria Math"/>
                              </a:rPr>
                              <m:t>𝑖</m:t>
                            </m:r>
                            <m:r>
                              <a:rPr lang="pt-BR" sz="2800" b="0" i="1" smtClean="0">
                                <a:latin typeface="Cambria Math"/>
                                <a:ea typeface="Cambria Math"/>
                              </a:rPr>
                              <m:t>−1</m:t>
                            </m:r>
                          </m:sub>
                        </m:sSub>
                        <m:r>
                          <a:rPr lang="pt-BR" sz="2800" b="0" i="1" smtClean="0">
                            <a:latin typeface="Cambria Math"/>
                            <a:ea typeface="Cambria Math"/>
                          </a:rPr>
                          <m:t>))</m:t>
                        </m:r>
                      </m:num>
                      <m:den>
                        <m:r>
                          <a:rPr lang="pt-BR" sz="2800" i="1">
                            <a:latin typeface="Cambria Math"/>
                            <a:ea typeface="Cambria Math"/>
                          </a:rPr>
                          <m:t>(</m:t>
                        </m:r>
                        <m:sSub>
                          <m:sSubPr>
                            <m:ctrlPr>
                              <a:rPr lang="pt-BR" sz="2800" i="1">
                                <a:latin typeface="Cambria Math"/>
                                <a:ea typeface="Cambria Math"/>
                              </a:rPr>
                            </m:ctrlPr>
                          </m:sSubPr>
                          <m:e>
                            <m:r>
                              <a:rPr lang="pt-BR" sz="2800" i="1">
                                <a:latin typeface="Cambria Math"/>
                                <a:ea typeface="Cambria Math"/>
                              </a:rPr>
                              <m:t>𝑥</m:t>
                            </m:r>
                          </m:e>
                          <m:sub>
                            <m:r>
                              <a:rPr lang="pt-BR" sz="2800" i="1">
                                <a:latin typeface="Cambria Math"/>
                                <a:ea typeface="Cambria Math"/>
                              </a:rPr>
                              <m:t>𝑖</m:t>
                            </m:r>
                          </m:sub>
                        </m:sSub>
                        <m:r>
                          <a:rPr lang="pt-BR" sz="2800" b="0" i="1" smtClean="0">
                            <a:latin typeface="Cambria Math"/>
                            <a:ea typeface="Cambria Math"/>
                          </a:rPr>
                          <m:t>−</m:t>
                        </m:r>
                        <m:sSub>
                          <m:sSubPr>
                            <m:ctrlPr>
                              <a:rPr lang="pt-BR" sz="2800" b="0" i="1" smtClean="0">
                                <a:latin typeface="Cambria Math"/>
                                <a:ea typeface="Cambria Math"/>
                              </a:rPr>
                            </m:ctrlPr>
                          </m:sSubPr>
                          <m:e>
                            <m:r>
                              <a:rPr lang="pt-BR" sz="2800" b="0" i="1" smtClean="0">
                                <a:latin typeface="Cambria Math"/>
                                <a:ea typeface="Cambria Math"/>
                              </a:rPr>
                              <m:t>𝑥</m:t>
                            </m:r>
                          </m:e>
                          <m:sub>
                            <m:r>
                              <a:rPr lang="pt-BR" sz="2800" b="0" i="1" smtClean="0">
                                <a:latin typeface="Cambria Math"/>
                                <a:ea typeface="Cambria Math"/>
                              </a:rPr>
                              <m:t>𝑖</m:t>
                            </m:r>
                            <m:r>
                              <a:rPr lang="pt-BR" sz="2800" b="0" i="1" smtClean="0">
                                <a:latin typeface="Cambria Math"/>
                                <a:ea typeface="Cambria Math"/>
                              </a:rPr>
                              <m:t>−1</m:t>
                            </m:r>
                          </m:sub>
                        </m:sSub>
                        <m:r>
                          <a:rPr lang="pt-BR" sz="2800" i="1">
                            <a:latin typeface="Cambria Math"/>
                            <a:ea typeface="Cambria Math"/>
                          </a:rPr>
                          <m:t>)</m:t>
                        </m:r>
                      </m:den>
                    </m:f>
                  </m:oMath>
                </a14:m>
                <a:endParaRPr lang="pt-BR" b="1" dirty="0" smtClean="0"/>
              </a:p>
              <a:p>
                <a:pPr lvl="1"/>
                <a:endParaRPr lang="pt-BR" b="1" dirty="0" smtClean="0"/>
              </a:p>
              <a:p>
                <a:endParaRPr lang="pt-BR" i="1" dirty="0" smtClean="0"/>
              </a:p>
              <a:p>
                <a:endParaRPr lang="pt-BR" dirty="0" smtClean="0"/>
              </a:p>
              <a:p>
                <a:endParaRPr lang="pt-BR" dirty="0"/>
              </a:p>
            </p:txBody>
          </p:sp>
        </mc:Choice>
        <mc:Fallback xmlns="">
          <p:sp>
            <p:nvSpPr>
              <p:cNvPr id="3" name="Espaço Reservado para Conteúdo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616" t="-1054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Comparação entre os métodos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757238" y="1613520"/>
            <a:ext cx="7918450" cy="4839816"/>
          </a:xfrm>
        </p:spPr>
        <p:txBody>
          <a:bodyPr>
            <a:normAutofit fontScale="92500" lnSpcReduction="10000"/>
          </a:bodyPr>
          <a:lstStyle/>
          <a:p>
            <a:r>
              <a:rPr lang="pt-BR" sz="2000" dirty="0" smtClean="0"/>
              <a:t>Escolha do método deve ser realizada em função de algumas considerações....</a:t>
            </a:r>
          </a:p>
          <a:p>
            <a:r>
              <a:rPr lang="pt-BR" sz="2000" dirty="0" smtClean="0"/>
              <a:t>Ex:</a:t>
            </a:r>
          </a:p>
          <a:p>
            <a:pPr lvl="1"/>
            <a:r>
              <a:rPr lang="pt-BR" dirty="0" smtClean="0"/>
              <a:t>Considerando que um método ideal é aquele que seja mais rápido, que a convergência esteja assegurada e que os cálculos por iteração sejam simples</a:t>
            </a:r>
          </a:p>
          <a:p>
            <a:pPr lvl="2"/>
            <a:r>
              <a:rPr lang="pt-BR" dirty="0" smtClean="0"/>
              <a:t>Método de Newton é uma boa opção, desde que</a:t>
            </a:r>
          </a:p>
          <a:p>
            <a:pPr marL="1371600" lvl="2" indent="-457200">
              <a:buFont typeface="+mj-lt"/>
              <a:buAutoNum type="arabicPeriod"/>
            </a:pPr>
            <a:r>
              <a:rPr lang="pt-BR" dirty="0" smtClean="0"/>
              <a:t>Seja fácil verificar condições de convergência</a:t>
            </a:r>
          </a:p>
          <a:p>
            <a:pPr marL="1371600" lvl="2" indent="-457200">
              <a:buFont typeface="+mj-lt"/>
              <a:buAutoNum type="arabicPeriod"/>
            </a:pPr>
            <a:r>
              <a:rPr lang="pt-BR" dirty="0" smtClean="0"/>
              <a:t>Cálculo de f´(x) não seja muito elaborado</a:t>
            </a:r>
          </a:p>
          <a:p>
            <a:pPr lvl="2"/>
            <a:r>
              <a:rPr lang="pt-BR" dirty="0" smtClean="0"/>
              <a:t>Caso seja custoso avaliar f´(x) seria mais apropriado utilizar o método das secantes (converge mais rapidamente que os demais)</a:t>
            </a:r>
          </a:p>
          <a:p>
            <a:pPr lvl="2"/>
            <a:r>
              <a:rPr lang="pt-BR" dirty="0" smtClean="0"/>
              <a:t>Caso seja difícil avaliar as condições de convergência, poderíamos utilizar um dos métodos de quebra....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0848071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Comparação entre os métodos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sz="quarter" idx="1"/>
              </p:nvPr>
            </p:nvSpPr>
            <p:spPr>
              <a:xfrm>
                <a:off x="757238" y="1484785"/>
                <a:ext cx="7918450" cy="4839816"/>
              </a:xfrm>
            </p:spPr>
            <p:txBody>
              <a:bodyPr/>
              <a:lstStyle/>
              <a:p>
                <a:r>
                  <a:rPr lang="pt-BR" dirty="0" smtClean="0"/>
                  <a:t>Critério de parada também deve ser levado em conta na escolha de um método...</a:t>
                </a:r>
              </a:p>
              <a:p>
                <a:r>
                  <a:rPr lang="pt-BR" dirty="0" smtClean="0"/>
                  <a:t>Caso o objetivo seja reduzir o intervalo que contém a raiz, por exemplo...</a:t>
                </a:r>
              </a:p>
              <a:p>
                <a:pPr lvl="1"/>
                <a:r>
                  <a:rPr lang="pt-BR" dirty="0" smtClean="0"/>
                  <a:t>Não é aconselhável utilizar os métodos de ponto fixo</a:t>
                </a:r>
              </a:p>
              <a:p>
                <a:pPr lvl="2"/>
                <a:r>
                  <a:rPr lang="pt-BR" dirty="0" smtClean="0"/>
                  <a:t>Trabalham exclusivamente com aproximações </a:t>
                </a:r>
                <a14:m>
                  <m:oMath xmlns:m="http://schemas.openxmlformats.org/officeDocument/2006/math">
                    <m:r>
                      <a:rPr lang="pt-BR" b="0" i="1" smtClean="0">
                        <a:latin typeface="Cambria Math"/>
                      </a:rPr>
                      <m:t>{</m:t>
                    </m:r>
                    <m:sSub>
                      <m:sSubPr>
                        <m:ctrlPr>
                          <a:rPr lang="pt-BR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pt-BR" b="0" i="1" smtClean="0"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pt-BR" b="0" i="1" smtClean="0">
                            <a:latin typeface="Cambria Math"/>
                          </a:rPr>
                          <m:t>𝑘</m:t>
                        </m:r>
                      </m:sub>
                    </m:sSub>
                    <m:r>
                      <a:rPr lang="pt-BR" b="0" i="1" smtClean="0">
                        <a:latin typeface="Cambria Math"/>
                      </a:rPr>
                      <m:t>}</m:t>
                    </m:r>
                  </m:oMath>
                </a14:m>
                <a:r>
                  <a:rPr lang="pt-BR" dirty="0" smtClean="0"/>
                  <a:t> da raiz </a:t>
                </a:r>
                <a14:m>
                  <m:oMath xmlns:m="http://schemas.openxmlformats.org/officeDocument/2006/math">
                    <m:r>
                      <a:rPr lang="pt-BR" b="0" i="1" smtClean="0">
                        <a:latin typeface="Cambria Math"/>
                      </a:rPr>
                      <m:t>𝑥</m:t>
                    </m:r>
                  </m:oMath>
                </a14:m>
                <a:endParaRPr lang="pt-BR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57238" y="1484785"/>
                <a:ext cx="7918450" cy="4839816"/>
              </a:xfrm>
              <a:blipFill rotWithShape="1">
                <a:blip r:embed="rId2"/>
                <a:stretch>
                  <a:fillRect l="-616" t="-1008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656343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Comparação entre os métodos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757238" y="1484785"/>
            <a:ext cx="7918450" cy="4839816"/>
          </a:xfrm>
        </p:spPr>
        <p:txBody>
          <a:bodyPr/>
          <a:lstStyle/>
          <a:p>
            <a:r>
              <a:rPr lang="pt-BR" dirty="0" smtClean="0"/>
              <a:t>Conclusões</a:t>
            </a:r>
          </a:p>
          <a:p>
            <a:r>
              <a:rPr lang="pt-BR" dirty="0" smtClean="0"/>
              <a:t>Escolha do método está diretamente relacionada com</a:t>
            </a:r>
          </a:p>
          <a:p>
            <a:pPr lvl="1"/>
            <a:r>
              <a:rPr lang="pt-BR" dirty="0" smtClean="0"/>
              <a:t>A equação que se quer resolver</a:t>
            </a:r>
          </a:p>
          <a:p>
            <a:pPr lvl="2"/>
            <a:r>
              <a:rPr lang="pt-BR" dirty="0" smtClean="0"/>
              <a:t>Comportamento da função na região da raíz</a:t>
            </a:r>
          </a:p>
          <a:p>
            <a:pPr lvl="1"/>
            <a:r>
              <a:rPr lang="pt-BR" dirty="0" smtClean="0"/>
              <a:t>Dificuldades com o cálculo de f´(x)</a:t>
            </a:r>
          </a:p>
          <a:p>
            <a:pPr lvl="1"/>
            <a:r>
              <a:rPr lang="pt-BR" dirty="0" smtClean="0"/>
              <a:t>Critério de parada</a:t>
            </a:r>
          </a:p>
          <a:p>
            <a:pPr lvl="1"/>
            <a:r>
              <a:rPr lang="pt-BR" dirty="0" smtClean="0"/>
              <a:t>Necessidades de cada aplicação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4629661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Referências</a:t>
            </a:r>
            <a:endParaRPr lang="pt-BR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757238" y="1484785"/>
            <a:ext cx="7918450" cy="4839816"/>
          </a:xfrm>
        </p:spPr>
        <p:txBody>
          <a:bodyPr/>
          <a:lstStyle/>
          <a:p>
            <a:r>
              <a:rPr lang="pt-BR" dirty="0"/>
              <a:t>[1] Silva, Zanoni; Santos, José Dias. Métodos Numéricos, 3ª Edição. Universitária, Recife, 2010.</a:t>
            </a:r>
          </a:p>
          <a:p>
            <a:r>
              <a:rPr lang="pt-BR" dirty="0"/>
              <a:t>[2] Ruggiero, Márcia; Lopes, Vera. Cálculo Numérico – Aspectos Teóricos e Computacionais, 2ª Edição. Pearson.  São Paulo, 1996</a:t>
            </a:r>
            <a:r>
              <a:rPr lang="pt-BR" dirty="0" smtClean="0"/>
              <a:t>.</a:t>
            </a:r>
          </a:p>
          <a:p>
            <a:pPr lvl="1"/>
            <a:r>
              <a:rPr lang="pt-BR" smtClean="0"/>
              <a:t>Comparação entre os métodos!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4564728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4" name="Picture 2" descr="http://www.todaletra.com.br/wp-content/uploads/2012/10/duvidas-300x300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1916832"/>
            <a:ext cx="4176464" cy="41764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87504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Método das Secantes</a:t>
            </a:r>
            <a:endParaRPr lang="pt-B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Espaço Reservado para Conteúdo 2"/>
              <p:cNvSpPr>
                <a:spLocks noGrp="1"/>
              </p:cNvSpPr>
              <p:nvPr>
                <p:ph sz="quarter" idx="1"/>
              </p:nvPr>
            </p:nvSpPr>
            <p:spPr/>
            <p:txBody>
              <a:bodyPr/>
              <a:lstStyle/>
              <a:p>
                <a:r>
                  <a:rPr lang="pt-BR" dirty="0" smtClean="0"/>
                  <a:t>Assim, teremos a seguinte função de iteração:</a:t>
                </a:r>
                <a:endParaRPr lang="pt-BR" b="1" dirty="0" smtClean="0"/>
              </a:p>
              <a:p>
                <a:pPr lvl="1"/>
                <a14:m>
                  <m:oMath xmlns:m="http://schemas.openxmlformats.org/officeDocument/2006/math">
                    <m:r>
                      <a:rPr lang="pt-BR" sz="2800" b="1" i="1" smtClean="0">
                        <a:latin typeface="Cambria Math"/>
                        <a:ea typeface="Cambria Math"/>
                      </a:rPr>
                      <m:t>𝝋</m:t>
                    </m:r>
                    <m:d>
                      <m:dPr>
                        <m:ctrlPr>
                          <a:rPr lang="pt-BR" sz="2800" b="1" i="1" smtClean="0">
                            <a:latin typeface="Cambria Math"/>
                            <a:ea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pt-BR" sz="2800" b="1" i="1" smtClean="0">
                                <a:latin typeface="Cambria Math"/>
                                <a:ea typeface="Cambria Math"/>
                              </a:rPr>
                            </m:ctrlPr>
                          </m:sSubPr>
                          <m:e>
                            <m:r>
                              <a:rPr lang="pt-BR" sz="2800" b="1" i="1" smtClean="0">
                                <a:latin typeface="Cambria Math"/>
                                <a:ea typeface="Cambria Math"/>
                              </a:rPr>
                              <m:t>𝒙</m:t>
                            </m:r>
                          </m:e>
                          <m:sub>
                            <m:r>
                              <a:rPr lang="pt-BR" sz="2800" b="1" i="1" smtClean="0">
                                <a:latin typeface="Cambria Math"/>
                                <a:ea typeface="Cambria Math"/>
                              </a:rPr>
                              <m:t>𝒊</m:t>
                            </m:r>
                          </m:sub>
                        </m:sSub>
                      </m:e>
                    </m:d>
                    <m:r>
                      <a:rPr lang="pt-BR" sz="2800" b="1" i="1" smtClean="0">
                        <a:latin typeface="Cambria Math"/>
                        <a:ea typeface="Cambria Math"/>
                      </a:rPr>
                      <m:t>=</m:t>
                    </m:r>
                    <m:sSub>
                      <m:sSubPr>
                        <m:ctrlPr>
                          <a:rPr lang="pt-BR" sz="2800" b="1" i="1" smtClean="0"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pt-BR" sz="2800" b="1" i="1" smtClean="0">
                            <a:latin typeface="Cambria Math"/>
                            <a:ea typeface="Cambria Math"/>
                          </a:rPr>
                          <m:t>𝒙</m:t>
                        </m:r>
                      </m:e>
                      <m:sub>
                        <m:r>
                          <a:rPr lang="pt-BR" sz="2800" b="1" i="1" smtClean="0">
                            <a:latin typeface="Cambria Math"/>
                            <a:ea typeface="Cambria Math"/>
                          </a:rPr>
                          <m:t>𝒊</m:t>
                        </m:r>
                      </m:sub>
                    </m:sSub>
                    <m:r>
                      <a:rPr lang="pt-BR" sz="2800" b="1" i="1" smtClean="0">
                        <a:latin typeface="Cambria Math"/>
                        <a:ea typeface="Cambria Math"/>
                      </a:rPr>
                      <m:t>−</m:t>
                    </m:r>
                    <m:f>
                      <m:fPr>
                        <m:ctrlPr>
                          <a:rPr lang="pt-BR" sz="2800" b="1" i="1" smtClean="0">
                            <a:latin typeface="Cambria Math"/>
                            <a:ea typeface="Cambria Math"/>
                          </a:rPr>
                        </m:ctrlPr>
                      </m:fPr>
                      <m:num>
                        <m:r>
                          <a:rPr lang="pt-BR" sz="2800" b="1" i="1" smtClean="0">
                            <a:latin typeface="Cambria Math"/>
                            <a:ea typeface="Cambria Math"/>
                          </a:rPr>
                          <m:t>𝒇</m:t>
                        </m:r>
                        <m:d>
                          <m:dPr>
                            <m:ctrlPr>
                              <a:rPr lang="pt-BR" sz="2800" b="1" i="1" smtClean="0">
                                <a:latin typeface="Cambria Math"/>
                                <a:ea typeface="Cambria Math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pt-BR" sz="2800" b="1" i="1" smtClean="0">
                                    <a:latin typeface="Cambria Math"/>
                                    <a:ea typeface="Cambria Math"/>
                                  </a:rPr>
                                </m:ctrlPr>
                              </m:sSubPr>
                              <m:e>
                                <m:r>
                                  <a:rPr lang="pt-BR" sz="2800" b="1" i="1" smtClean="0">
                                    <a:latin typeface="Cambria Math"/>
                                    <a:ea typeface="Cambria Math"/>
                                  </a:rPr>
                                  <m:t>𝒙</m:t>
                                </m:r>
                              </m:e>
                              <m:sub>
                                <m:r>
                                  <a:rPr lang="pt-BR" sz="2800" b="1" i="1" smtClean="0">
                                    <a:latin typeface="Cambria Math"/>
                                    <a:ea typeface="Cambria Math"/>
                                  </a:rPr>
                                  <m:t>𝒊</m:t>
                                </m:r>
                              </m:sub>
                            </m:sSub>
                          </m:e>
                        </m:d>
                      </m:num>
                      <m:den>
                        <m:f>
                          <m:fPr>
                            <m:ctrlPr>
                              <a:rPr lang="pt-BR" sz="2800" b="1" i="1" smtClean="0">
                                <a:latin typeface="Cambria Math"/>
                                <a:ea typeface="Cambria Math"/>
                              </a:rPr>
                            </m:ctrlPr>
                          </m:fPr>
                          <m:num>
                            <m:r>
                              <a:rPr lang="pt-BR" sz="2800" b="1" i="1" smtClean="0">
                                <a:latin typeface="Cambria Math"/>
                                <a:ea typeface="Cambria Math"/>
                              </a:rPr>
                              <m:t>𝒇</m:t>
                            </m:r>
                            <m:d>
                              <m:dPr>
                                <m:ctrlPr>
                                  <a:rPr lang="pt-BR" sz="2800" b="1" i="1" smtClean="0">
                                    <a:latin typeface="Cambria Math"/>
                                    <a:ea typeface="Cambria Math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pt-BR" sz="2800" b="1" i="1" smtClean="0">
                                        <a:latin typeface="Cambria Math"/>
                                        <a:ea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pt-BR" sz="2800" b="1" i="1" smtClean="0">
                                        <a:latin typeface="Cambria Math"/>
                                        <a:ea typeface="Cambria Math"/>
                                      </a:rPr>
                                      <m:t>𝒙</m:t>
                                    </m:r>
                                  </m:e>
                                  <m:sub>
                                    <m:r>
                                      <a:rPr lang="pt-BR" sz="2800" b="1" i="1" smtClean="0">
                                        <a:latin typeface="Cambria Math"/>
                                        <a:ea typeface="Cambria Math"/>
                                      </a:rPr>
                                      <m:t>𝒊</m:t>
                                    </m:r>
                                  </m:sub>
                                </m:sSub>
                              </m:e>
                            </m:d>
                            <m:r>
                              <a:rPr lang="pt-BR" sz="2800" b="1" i="1" smtClean="0">
                                <a:latin typeface="Cambria Math"/>
                                <a:ea typeface="Cambria Math"/>
                              </a:rPr>
                              <m:t>−</m:t>
                            </m:r>
                            <m:r>
                              <a:rPr lang="pt-BR" sz="2800" b="1" i="1" smtClean="0">
                                <a:latin typeface="Cambria Math"/>
                                <a:ea typeface="Cambria Math"/>
                              </a:rPr>
                              <m:t>𝒇</m:t>
                            </m:r>
                            <m:d>
                              <m:dPr>
                                <m:ctrlPr>
                                  <a:rPr lang="pt-BR" sz="2800" b="1" i="1" smtClean="0">
                                    <a:latin typeface="Cambria Math"/>
                                    <a:ea typeface="Cambria Math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pt-BR" sz="2800" b="1" i="1" smtClean="0">
                                        <a:latin typeface="Cambria Math"/>
                                        <a:ea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pt-BR" sz="2800" b="1" i="1" smtClean="0">
                                        <a:latin typeface="Cambria Math"/>
                                        <a:ea typeface="Cambria Math"/>
                                      </a:rPr>
                                      <m:t>𝒙</m:t>
                                    </m:r>
                                  </m:e>
                                  <m:sub>
                                    <m:r>
                                      <a:rPr lang="pt-BR" sz="2800" b="1" i="1" smtClean="0">
                                        <a:latin typeface="Cambria Math"/>
                                        <a:ea typeface="Cambria Math"/>
                                      </a:rPr>
                                      <m:t>𝒊</m:t>
                                    </m:r>
                                    <m:r>
                                      <a:rPr lang="pt-BR" sz="2800" b="1" i="1" smtClean="0">
                                        <a:latin typeface="Cambria Math"/>
                                        <a:ea typeface="Cambria Math"/>
                                      </a:rPr>
                                      <m:t>−</m:t>
                                    </m:r>
                                    <m:r>
                                      <a:rPr lang="pt-BR" sz="2800" b="1" i="1" smtClean="0">
                                        <a:latin typeface="Cambria Math"/>
                                        <a:ea typeface="Cambria Math"/>
                                      </a:rPr>
                                      <m:t>𝟏</m:t>
                                    </m:r>
                                  </m:sub>
                                </m:sSub>
                              </m:e>
                            </m:d>
                          </m:num>
                          <m:den>
                            <m:sSub>
                              <m:sSubPr>
                                <m:ctrlPr>
                                  <a:rPr lang="pt-BR" sz="2800" b="1" i="1" smtClean="0">
                                    <a:latin typeface="Cambria Math"/>
                                    <a:ea typeface="Cambria Math"/>
                                  </a:rPr>
                                </m:ctrlPr>
                              </m:sSubPr>
                              <m:e>
                                <m:r>
                                  <a:rPr lang="pt-BR" sz="2800" b="1" i="1" smtClean="0">
                                    <a:latin typeface="Cambria Math"/>
                                    <a:ea typeface="Cambria Math"/>
                                  </a:rPr>
                                  <m:t>𝒙</m:t>
                                </m:r>
                              </m:e>
                              <m:sub>
                                <m:r>
                                  <a:rPr lang="pt-BR" sz="2800" b="1" i="1" smtClean="0">
                                    <a:latin typeface="Cambria Math"/>
                                    <a:ea typeface="Cambria Math"/>
                                  </a:rPr>
                                  <m:t>𝒊</m:t>
                                </m:r>
                              </m:sub>
                            </m:sSub>
                            <m:r>
                              <a:rPr lang="pt-BR" sz="2800" b="1" i="1" smtClean="0">
                                <a:latin typeface="Cambria Math"/>
                                <a:ea typeface="Cambria Math"/>
                              </a:rPr>
                              <m:t>−</m:t>
                            </m:r>
                            <m:sSub>
                              <m:sSubPr>
                                <m:ctrlPr>
                                  <a:rPr lang="pt-BR" sz="2800" b="1" i="1" smtClean="0">
                                    <a:latin typeface="Cambria Math"/>
                                    <a:ea typeface="Cambria Math"/>
                                  </a:rPr>
                                </m:ctrlPr>
                              </m:sSubPr>
                              <m:e>
                                <m:r>
                                  <a:rPr lang="pt-BR" sz="2800" b="1" i="1" smtClean="0">
                                    <a:latin typeface="Cambria Math"/>
                                    <a:ea typeface="Cambria Math"/>
                                  </a:rPr>
                                  <m:t>𝒙</m:t>
                                </m:r>
                              </m:e>
                              <m:sub>
                                <m:r>
                                  <a:rPr lang="pt-BR" sz="2800" b="1" i="1" smtClean="0">
                                    <a:latin typeface="Cambria Math"/>
                                    <a:ea typeface="Cambria Math"/>
                                  </a:rPr>
                                  <m:t>𝒊</m:t>
                                </m:r>
                                <m:r>
                                  <a:rPr lang="pt-BR" sz="2800" b="1" i="1" smtClean="0">
                                    <a:latin typeface="Cambria Math"/>
                                    <a:ea typeface="Cambria Math"/>
                                  </a:rPr>
                                  <m:t>−</m:t>
                                </m:r>
                                <m:r>
                                  <a:rPr lang="pt-BR" sz="2800" b="1" i="1" smtClean="0">
                                    <a:latin typeface="Cambria Math"/>
                                    <a:ea typeface="Cambria Math"/>
                                  </a:rPr>
                                  <m:t>𝟏</m:t>
                                </m:r>
                              </m:sub>
                            </m:sSub>
                          </m:den>
                        </m:f>
                      </m:den>
                    </m:f>
                    <m:r>
                      <a:rPr lang="pt-BR" sz="2800" b="1" i="1" smtClean="0">
                        <a:latin typeface="Cambria Math"/>
                        <a:ea typeface="Cambria Math"/>
                      </a:rPr>
                      <m:t>=</m:t>
                    </m:r>
                  </m:oMath>
                </a14:m>
                <a:endParaRPr lang="pt-BR" sz="2800" b="1" i="1" dirty="0" smtClean="0">
                  <a:latin typeface="Cambria Math"/>
                  <a:ea typeface="Cambria Math"/>
                </a:endParaRPr>
              </a:p>
              <a:p>
                <a:pPr lvl="1"/>
                <a:r>
                  <a:rPr lang="pt-BR" sz="2000" b="1" dirty="0">
                    <a:ea typeface="+mn-ea"/>
                    <a:cs typeface="+mn-cs"/>
                  </a:rPr>
                  <a:t>O que nos leva ao </a:t>
                </a:r>
                <a:r>
                  <a:rPr lang="pt-BR" sz="2000" b="1" dirty="0" smtClean="0">
                    <a:ea typeface="+mn-ea"/>
                    <a:cs typeface="+mn-cs"/>
                  </a:rPr>
                  <a:t>seguinte </a:t>
                </a:r>
                <a:r>
                  <a:rPr lang="pt-BR" sz="2000" b="1" dirty="0">
                    <a:ea typeface="+mn-ea"/>
                    <a:cs typeface="+mn-cs"/>
                  </a:rPr>
                  <a:t>processo iterativo</a:t>
                </a:r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pt-BR" sz="28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pt-BR" sz="2800" b="0" i="1" smtClean="0"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pt-BR" sz="2800" b="0" i="1" smtClean="0">
                            <a:latin typeface="Cambria Math"/>
                          </a:rPr>
                          <m:t>𝑖</m:t>
                        </m:r>
                        <m:r>
                          <a:rPr lang="pt-BR" sz="2800" b="0" i="1" smtClean="0">
                            <a:latin typeface="Cambria Math"/>
                          </a:rPr>
                          <m:t>+1</m:t>
                        </m:r>
                      </m:sub>
                    </m:sSub>
                    <m:r>
                      <a:rPr lang="pt-BR" sz="2800" b="0" i="1" smtClean="0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pt-BR" sz="2800" b="0" i="1" smtClean="0">
                            <a:latin typeface="Cambria Math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pt-BR" sz="2800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pt-BR" sz="2800" b="0" i="1" smtClean="0">
                                <a:latin typeface="Cambria Math"/>
                              </a:rPr>
                              <m:t>𝑥</m:t>
                            </m:r>
                          </m:e>
                          <m:sub>
                            <m:r>
                              <a:rPr lang="pt-BR" sz="2800" b="0" i="1" smtClean="0">
                                <a:latin typeface="Cambria Math"/>
                              </a:rPr>
                              <m:t>𝑖</m:t>
                            </m:r>
                            <m:r>
                              <a:rPr lang="pt-BR" sz="2800" b="0" i="1" smtClean="0">
                                <a:latin typeface="Cambria Math"/>
                              </a:rPr>
                              <m:t>−1</m:t>
                            </m:r>
                          </m:sub>
                        </m:sSub>
                        <m:r>
                          <a:rPr lang="pt-BR" sz="2800" b="0" i="1" smtClean="0">
                            <a:latin typeface="Cambria Math"/>
                          </a:rPr>
                          <m:t>𝑓</m:t>
                        </m:r>
                        <m:d>
                          <m:dPr>
                            <m:ctrlPr>
                              <a:rPr lang="pt-BR" sz="2800" b="0" i="1" smtClean="0">
                                <a:latin typeface="Cambria Math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pt-BR" sz="2800" b="0" i="1" smtClean="0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pt-BR" sz="2800" b="0" i="1" smtClean="0">
                                    <a:latin typeface="Cambria Math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pt-BR" sz="2800" b="0" i="1" smtClean="0">
                                    <a:latin typeface="Cambria Math"/>
                                  </a:rPr>
                                  <m:t>𝑖</m:t>
                                </m:r>
                              </m:sub>
                            </m:sSub>
                          </m:e>
                        </m:d>
                        <m:r>
                          <a:rPr lang="pt-BR" sz="2800" b="0" i="1" smtClean="0">
                            <a:latin typeface="Cambria Math"/>
                          </a:rPr>
                          <m:t>−</m:t>
                        </m:r>
                        <m:sSub>
                          <m:sSubPr>
                            <m:ctrlPr>
                              <a:rPr lang="pt-BR" sz="2800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pt-BR" sz="2800" b="0" i="1" smtClean="0">
                                <a:latin typeface="Cambria Math"/>
                              </a:rPr>
                              <m:t>𝑥</m:t>
                            </m:r>
                          </m:e>
                          <m:sub>
                            <m:r>
                              <a:rPr lang="pt-BR" sz="2800" b="0" i="1" smtClean="0">
                                <a:latin typeface="Cambria Math"/>
                              </a:rPr>
                              <m:t>𝑖</m:t>
                            </m:r>
                          </m:sub>
                        </m:sSub>
                        <m:r>
                          <a:rPr lang="pt-BR" sz="2800" b="0" i="1" smtClean="0">
                            <a:latin typeface="Cambria Math"/>
                          </a:rPr>
                          <m:t>𝑓</m:t>
                        </m:r>
                        <m:r>
                          <a:rPr lang="pt-BR" sz="2800" b="0" i="1" smtClean="0">
                            <a:latin typeface="Cambria Math"/>
                          </a:rPr>
                          <m:t>(</m:t>
                        </m:r>
                        <m:sSub>
                          <m:sSubPr>
                            <m:ctrlPr>
                              <a:rPr lang="pt-BR" sz="2800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pt-BR" sz="2800" b="0" i="1" smtClean="0">
                                <a:latin typeface="Cambria Math"/>
                              </a:rPr>
                              <m:t>𝑥</m:t>
                            </m:r>
                          </m:e>
                          <m:sub>
                            <m:r>
                              <a:rPr lang="pt-BR" sz="2800" b="0" i="1" smtClean="0">
                                <a:latin typeface="Cambria Math"/>
                              </a:rPr>
                              <m:t>𝑖</m:t>
                            </m:r>
                            <m:r>
                              <a:rPr lang="pt-BR" sz="2800" b="0" i="1" smtClean="0">
                                <a:latin typeface="Cambria Math"/>
                              </a:rPr>
                              <m:t>−1</m:t>
                            </m:r>
                          </m:sub>
                        </m:sSub>
                        <m:r>
                          <a:rPr lang="pt-BR" sz="2800" b="0" i="1" smtClean="0">
                            <a:latin typeface="Cambria Math"/>
                          </a:rPr>
                          <m:t>)</m:t>
                        </m:r>
                      </m:num>
                      <m:den>
                        <m:r>
                          <a:rPr lang="pt-BR" sz="2800" b="0" i="1" smtClean="0">
                            <a:latin typeface="Cambria Math"/>
                          </a:rPr>
                          <m:t>𝑓</m:t>
                        </m:r>
                        <m:d>
                          <m:dPr>
                            <m:ctrlPr>
                              <a:rPr lang="pt-BR" sz="2800" b="0" i="1" smtClean="0">
                                <a:latin typeface="Cambria Math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pt-BR" sz="2800" b="0" i="1" smtClean="0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pt-BR" sz="2800" b="0" i="1" smtClean="0">
                                    <a:latin typeface="Cambria Math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pt-BR" sz="2800" b="0" i="1" smtClean="0">
                                    <a:latin typeface="Cambria Math"/>
                                  </a:rPr>
                                  <m:t>𝑖</m:t>
                                </m:r>
                              </m:sub>
                            </m:sSub>
                          </m:e>
                        </m:d>
                        <m:r>
                          <a:rPr lang="pt-BR" sz="2800" b="0" i="1" smtClean="0">
                            <a:latin typeface="Cambria Math"/>
                          </a:rPr>
                          <m:t>−</m:t>
                        </m:r>
                        <m:r>
                          <a:rPr lang="pt-BR" sz="2800" b="0" i="1" smtClean="0">
                            <a:latin typeface="Cambria Math"/>
                          </a:rPr>
                          <m:t>𝑓</m:t>
                        </m:r>
                        <m:r>
                          <a:rPr lang="pt-BR" sz="2800" b="0" i="1" smtClean="0">
                            <a:latin typeface="Cambria Math"/>
                          </a:rPr>
                          <m:t>(</m:t>
                        </m:r>
                        <m:sSub>
                          <m:sSubPr>
                            <m:ctrlPr>
                              <a:rPr lang="pt-BR" sz="2800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pt-BR" sz="2800" b="0" i="1" smtClean="0">
                                <a:latin typeface="Cambria Math"/>
                              </a:rPr>
                              <m:t>𝑥</m:t>
                            </m:r>
                          </m:e>
                          <m:sub>
                            <m:r>
                              <a:rPr lang="pt-BR" sz="2800" b="0" i="1" smtClean="0">
                                <a:latin typeface="Cambria Math"/>
                              </a:rPr>
                              <m:t>𝑖</m:t>
                            </m:r>
                            <m:r>
                              <a:rPr lang="pt-BR" sz="2800" b="0" i="1" smtClean="0">
                                <a:latin typeface="Cambria Math"/>
                              </a:rPr>
                              <m:t>−1</m:t>
                            </m:r>
                          </m:sub>
                        </m:sSub>
                        <m:r>
                          <a:rPr lang="pt-BR" sz="2800" b="0" i="1" smtClean="0">
                            <a:latin typeface="Cambria Math"/>
                          </a:rPr>
                          <m:t>)</m:t>
                        </m:r>
                      </m:den>
                    </m:f>
                    <m:r>
                      <a:rPr lang="pt-BR" sz="2800" b="0" i="1" smtClean="0">
                        <a:latin typeface="Cambria Math"/>
                      </a:rPr>
                      <m:t>,</m:t>
                    </m:r>
                    <m:r>
                      <a:rPr lang="pt-BR" sz="2800" b="0" i="1" smtClean="0">
                        <a:latin typeface="Cambria Math"/>
                      </a:rPr>
                      <m:t>𝑖</m:t>
                    </m:r>
                    <m:r>
                      <a:rPr lang="pt-BR" sz="2800" b="0" i="1" smtClean="0">
                        <a:latin typeface="Cambria Math"/>
                      </a:rPr>
                      <m:t>=1,2,3…</m:t>
                    </m:r>
                  </m:oMath>
                </a14:m>
                <a:r>
                  <a:rPr lang="pt-BR" sz="2800" i="1" dirty="0" smtClean="0"/>
                  <a:t> </a:t>
                </a:r>
              </a:p>
              <a:p>
                <a:pPr lvl="1"/>
                <a:endParaRPr lang="pt-BR" sz="2800" i="1" dirty="0"/>
              </a:p>
              <a:p>
                <a:pPr lvl="1"/>
                <a:r>
                  <a:rPr lang="pt-BR" sz="2000" i="1" dirty="0" smtClean="0"/>
                  <a:t>*Note que são necessárias duas aproximações para se iniciar o método...</a:t>
                </a:r>
              </a:p>
              <a:p>
                <a:endParaRPr lang="pt-BR" dirty="0" smtClean="0"/>
              </a:p>
              <a:p>
                <a:endParaRPr lang="pt-BR" dirty="0"/>
              </a:p>
            </p:txBody>
          </p:sp>
        </mc:Choice>
        <mc:Fallback xmlns="">
          <p:sp>
            <p:nvSpPr>
              <p:cNvPr id="3" name="Espaço Reservado para Conteúdo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616" t="-1054" r="-1617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753522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Método das Secantes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pt-BR" dirty="0" smtClean="0"/>
              <a:t>Interpretação geométrica</a:t>
            </a:r>
            <a:endParaRPr lang="pt-BR" b="1" dirty="0" smtClean="0"/>
          </a:p>
          <a:p>
            <a:endParaRPr lang="pt-BR" dirty="0" smtClean="0"/>
          </a:p>
          <a:p>
            <a:endParaRPr lang="pt-BR" dirty="0"/>
          </a:p>
        </p:txBody>
      </p:sp>
      <p:cxnSp>
        <p:nvCxnSpPr>
          <p:cNvPr id="4" name="Straight Arrow Connector 3"/>
          <p:cNvCxnSpPr/>
          <p:nvPr/>
        </p:nvCxnSpPr>
        <p:spPr>
          <a:xfrm flipV="1">
            <a:off x="1075420" y="2420888"/>
            <a:ext cx="0" cy="3096344"/>
          </a:xfrm>
          <a:prstGeom prst="straightConnector1">
            <a:avLst/>
          </a:prstGeom>
          <a:ln>
            <a:solidFill>
              <a:srgbClr val="0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Arrow Connector 4"/>
          <p:cNvCxnSpPr/>
          <p:nvPr/>
        </p:nvCxnSpPr>
        <p:spPr>
          <a:xfrm>
            <a:off x="683568" y="4797152"/>
            <a:ext cx="3808040" cy="0"/>
          </a:xfrm>
          <a:prstGeom prst="straightConnector1">
            <a:avLst/>
          </a:prstGeom>
          <a:ln>
            <a:solidFill>
              <a:srgbClr val="0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 flipH="1">
            <a:off x="3379677" y="3140968"/>
            <a:ext cx="19332" cy="1656184"/>
          </a:xfrm>
          <a:prstGeom prst="line">
            <a:avLst/>
          </a:prstGeom>
          <a:ln>
            <a:solidFill>
              <a:srgbClr val="000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2205727" y="4437112"/>
            <a:ext cx="0" cy="383552"/>
          </a:xfrm>
          <a:prstGeom prst="line">
            <a:avLst/>
          </a:prstGeom>
          <a:ln>
            <a:solidFill>
              <a:srgbClr val="000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2080356" y="4715852"/>
                <a:ext cx="435224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b="0" i="1" smtClean="0">
                              <a:solidFill>
                                <a:srgbClr val="000000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pt-BR" b="0" i="1" smtClean="0">
                              <a:solidFill>
                                <a:srgbClr val="000000"/>
                              </a:solidFill>
                              <a:latin typeface="Cambria Math"/>
                            </a:rPr>
                            <m:t>𝑥</m:t>
                          </m:r>
                        </m:e>
                        <m:sub>
                          <m:r>
                            <a:rPr lang="pt-BR" b="0" i="1" smtClean="0">
                              <a:solidFill>
                                <a:srgbClr val="000000"/>
                              </a:solidFill>
                              <a:latin typeface="Cambria Math"/>
                            </a:rPr>
                            <m:t>𝑖</m:t>
                          </m:r>
                        </m:sub>
                      </m:sSub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80356" y="4715852"/>
                <a:ext cx="435224" cy="369332"/>
              </a:xfrm>
              <a:prstGeom prst="rect">
                <a:avLst/>
              </a:prstGeom>
              <a:blipFill rotWithShape="1">
                <a:blip r:embed="rId2"/>
                <a:stretch>
                  <a:fillRect b="-5000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2947628" y="4725144"/>
                <a:ext cx="76027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b="0" i="1" smtClean="0">
                              <a:solidFill>
                                <a:srgbClr val="000000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pt-BR" b="0" i="1" smtClean="0">
                              <a:solidFill>
                                <a:srgbClr val="000000"/>
                              </a:solidFill>
                              <a:latin typeface="Cambria Math"/>
                            </a:rPr>
                            <m:t>𝑥</m:t>
                          </m:r>
                        </m:e>
                        <m:sub>
                          <m:r>
                            <a:rPr lang="pt-BR" b="0" i="1" smtClean="0">
                              <a:solidFill>
                                <a:srgbClr val="000000"/>
                              </a:solidFill>
                              <a:latin typeface="Cambria Math"/>
                            </a:rPr>
                            <m:t>𝑖</m:t>
                          </m:r>
                          <m:r>
                            <a:rPr lang="pt-BR" b="0" i="1" smtClean="0">
                              <a:solidFill>
                                <a:srgbClr val="000000"/>
                              </a:solidFill>
                              <a:latin typeface="Cambria Math"/>
                            </a:rPr>
                            <m:t>−1</m:t>
                          </m:r>
                        </m:sub>
                      </m:sSub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47628" y="4725144"/>
                <a:ext cx="760276" cy="369332"/>
              </a:xfrm>
              <a:prstGeom prst="rect">
                <a:avLst/>
              </a:prstGeom>
              <a:blipFill rotWithShape="1">
                <a:blip r:embed="rId3"/>
                <a:stretch>
                  <a:fillRect b="-3279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1795500" y="4509120"/>
                <a:ext cx="650103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i="1" dirty="0" smtClean="0">
                          <a:solidFill>
                            <a:srgbClr val="FF0000"/>
                          </a:solidFill>
                          <a:latin typeface="Cambria Math"/>
                          <a:ea typeface="Cambria Math"/>
                        </a:rPr>
                        <m:t>𝛼</m:t>
                      </m:r>
                    </m:oMath>
                  </m:oMathPara>
                </a14:m>
                <a:endParaRPr lang="pt-BR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95500" y="4509120"/>
                <a:ext cx="650103" cy="369332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3595700" y="4725144"/>
                <a:ext cx="90429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b="0" i="1" smtClean="0">
                          <a:solidFill>
                            <a:srgbClr val="000000"/>
                          </a:solidFill>
                          <a:latin typeface="Cambria Math"/>
                        </a:rPr>
                        <m:t>𝑥</m:t>
                      </m:r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95700" y="4725144"/>
                <a:ext cx="904292" cy="369332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3" name="Straight Connector 12"/>
          <p:cNvCxnSpPr/>
          <p:nvPr/>
        </p:nvCxnSpPr>
        <p:spPr>
          <a:xfrm flipV="1">
            <a:off x="1867508" y="2276872"/>
            <a:ext cx="2488468" cy="254379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Freeform 41"/>
          <p:cNvSpPr/>
          <p:nvPr/>
        </p:nvSpPr>
        <p:spPr>
          <a:xfrm>
            <a:off x="1025646" y="2885435"/>
            <a:ext cx="2584569" cy="2239257"/>
          </a:xfrm>
          <a:custGeom>
            <a:avLst/>
            <a:gdLst>
              <a:gd name="connsiteX0" fmla="*/ 0 w 1683658"/>
              <a:gd name="connsiteY0" fmla="*/ 1886857 h 1886857"/>
              <a:gd name="connsiteX1" fmla="*/ 1146629 w 1683658"/>
              <a:gd name="connsiteY1" fmla="*/ 1016000 h 1886857"/>
              <a:gd name="connsiteX2" fmla="*/ 1683658 w 1683658"/>
              <a:gd name="connsiteY2" fmla="*/ 0 h 1886857"/>
              <a:gd name="connsiteX3" fmla="*/ 1683658 w 1683658"/>
              <a:gd name="connsiteY3" fmla="*/ 0 h 18868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683658" h="1886857">
                <a:moveTo>
                  <a:pt x="0" y="1886857"/>
                </a:moveTo>
                <a:cubicBezTo>
                  <a:pt x="433009" y="1608666"/>
                  <a:pt x="866019" y="1330476"/>
                  <a:pt x="1146629" y="1016000"/>
                </a:cubicBezTo>
                <a:cubicBezTo>
                  <a:pt x="1427239" y="701524"/>
                  <a:pt x="1683658" y="0"/>
                  <a:pt x="1683658" y="0"/>
                </a:cubicBezTo>
                <a:lnTo>
                  <a:pt x="1683658" y="0"/>
                </a:lnTo>
              </a:path>
            </a:pathLst>
          </a:custGeom>
          <a:noFill/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4" name="TextBox 43"/>
              <p:cNvSpPr txBox="1"/>
              <p:nvPr/>
            </p:nvSpPr>
            <p:spPr>
              <a:xfrm>
                <a:off x="1539280" y="4715852"/>
                <a:ext cx="76027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b="0" i="1" smtClean="0">
                              <a:solidFill>
                                <a:srgbClr val="000000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pt-BR" b="0" i="1" smtClean="0">
                              <a:solidFill>
                                <a:srgbClr val="000000"/>
                              </a:solidFill>
                              <a:latin typeface="Cambria Math"/>
                            </a:rPr>
                            <m:t>𝑥</m:t>
                          </m:r>
                        </m:e>
                        <m:sub>
                          <m:r>
                            <a:rPr lang="pt-BR" b="0" i="1" smtClean="0">
                              <a:solidFill>
                                <a:srgbClr val="000000"/>
                              </a:solidFill>
                              <a:latin typeface="Cambria Math"/>
                            </a:rPr>
                            <m:t>𝑖</m:t>
                          </m:r>
                          <m:r>
                            <a:rPr lang="pt-BR" b="0" i="1" smtClean="0">
                              <a:solidFill>
                                <a:srgbClr val="000000"/>
                              </a:solidFill>
                              <a:latin typeface="Cambria Math"/>
                            </a:rPr>
                            <m:t>+1</m:t>
                          </m:r>
                        </m:sub>
                      </m:sSub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44" name="TextBox 4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39280" y="4715852"/>
                <a:ext cx="760276" cy="369332"/>
              </a:xfrm>
              <a:prstGeom prst="rect">
                <a:avLst/>
              </a:prstGeom>
              <a:blipFill rotWithShape="1">
                <a:blip r:embed="rId6"/>
                <a:stretch>
                  <a:fillRect b="-5000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3995936" y="2852936"/>
                <a:ext cx="5164478" cy="163121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pt-BR" sz="2000" dirty="0" smtClean="0">
                    <a:solidFill>
                      <a:srgbClr val="000000"/>
                    </a:solidFill>
                  </a:rPr>
                  <a:t>A partir de duas aproximações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t-BR" sz="2000" i="1">
                            <a:solidFill>
                              <a:srgbClr val="00206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pt-BR" sz="2000" i="1">
                            <a:solidFill>
                              <a:srgbClr val="002060"/>
                            </a:solidFill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pt-BR" sz="2000" i="1">
                            <a:solidFill>
                              <a:srgbClr val="002060"/>
                            </a:solidFill>
                            <a:latin typeface="Cambria Math"/>
                          </a:rPr>
                          <m:t>𝑖</m:t>
                        </m:r>
                        <m:r>
                          <a:rPr lang="pt-BR" sz="2000" i="1">
                            <a:solidFill>
                              <a:srgbClr val="002060"/>
                            </a:solidFill>
                            <a:latin typeface="Cambria Math"/>
                          </a:rPr>
                          <m:t>−1</m:t>
                        </m:r>
                      </m:sub>
                    </m:sSub>
                  </m:oMath>
                </a14:m>
                <a:r>
                  <a:rPr lang="pt-BR" sz="2000" dirty="0" smtClean="0">
                    <a:solidFill>
                      <a:srgbClr val="000000"/>
                    </a:solidFill>
                  </a:rPr>
                  <a:t> 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t-BR" sz="2000" i="1">
                            <a:solidFill>
                              <a:srgbClr val="00B05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pt-BR" sz="2000" i="1">
                            <a:solidFill>
                              <a:srgbClr val="00B050"/>
                            </a:solidFill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pt-BR" sz="2000" i="1">
                            <a:solidFill>
                              <a:srgbClr val="00B050"/>
                            </a:solidFill>
                            <a:latin typeface="Cambria Math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pt-BR" sz="2000" dirty="0" smtClean="0">
                    <a:solidFill>
                      <a:srgbClr val="000000"/>
                    </a:solidFill>
                  </a:rPr>
                  <a:t>, o ponto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t-BR" sz="2000" i="1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pt-BR" sz="2000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pt-BR" sz="2000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𝑖</m:t>
                        </m:r>
                        <m:r>
                          <a:rPr lang="pt-BR" sz="2000" i="1">
                            <a:solidFill>
                              <a:srgbClr val="FF0000"/>
                            </a:solidFill>
                            <a:latin typeface="Cambria Math"/>
                          </a:rPr>
                          <m:t>+1</m:t>
                        </m:r>
                      </m:sub>
                    </m:sSub>
                  </m:oMath>
                </a14:m>
                <a:r>
                  <a:rPr lang="pt-BR" sz="2000" dirty="0" smtClean="0">
                    <a:solidFill>
                      <a:srgbClr val="000000"/>
                    </a:solidFill>
                  </a:rPr>
                  <a:t> é obtido como sendo a abcissa do ponto de intersecção do eixo x e da reta secante que passa pelos pontos </a:t>
                </a:r>
                <a14:m>
                  <m:oMath xmlns:m="http://schemas.openxmlformats.org/officeDocument/2006/math">
                    <m:r>
                      <a:rPr lang="pt-BR" sz="2000" b="0" i="1" smtClean="0">
                        <a:solidFill>
                          <a:srgbClr val="002060"/>
                        </a:solidFill>
                        <a:latin typeface="Cambria Math"/>
                      </a:rPr>
                      <m:t>(</m:t>
                    </m:r>
                    <m:sSub>
                      <m:sSubPr>
                        <m:ctrlPr>
                          <a:rPr lang="pt-BR" sz="2000" b="0" i="1" smtClean="0">
                            <a:solidFill>
                              <a:srgbClr val="00206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pt-BR" sz="2000" b="0" i="1" smtClean="0">
                            <a:solidFill>
                              <a:srgbClr val="002060"/>
                            </a:solidFill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pt-BR" sz="2000" b="0" i="1" smtClean="0">
                            <a:solidFill>
                              <a:srgbClr val="002060"/>
                            </a:solidFill>
                            <a:latin typeface="Cambria Math"/>
                          </a:rPr>
                          <m:t>𝑖</m:t>
                        </m:r>
                        <m:r>
                          <a:rPr lang="pt-BR" sz="2000" b="0" i="1" smtClean="0">
                            <a:solidFill>
                              <a:srgbClr val="002060"/>
                            </a:solidFill>
                            <a:latin typeface="Cambria Math"/>
                          </a:rPr>
                          <m:t>−1</m:t>
                        </m:r>
                      </m:sub>
                    </m:sSub>
                    <m:r>
                      <a:rPr lang="pt-BR" sz="2000" b="0" i="1" smtClean="0">
                        <a:solidFill>
                          <a:srgbClr val="002060"/>
                        </a:solidFill>
                        <a:latin typeface="Cambria Math"/>
                      </a:rPr>
                      <m:t>,</m:t>
                    </m:r>
                    <m:r>
                      <a:rPr lang="pt-BR" sz="2000" b="0" i="1" smtClean="0">
                        <a:solidFill>
                          <a:srgbClr val="002060"/>
                        </a:solidFill>
                        <a:latin typeface="Cambria Math"/>
                      </a:rPr>
                      <m:t>𝑓</m:t>
                    </m:r>
                    <m:r>
                      <a:rPr lang="pt-BR" sz="2000" b="0" i="1" smtClean="0">
                        <a:solidFill>
                          <a:srgbClr val="002060"/>
                        </a:solidFill>
                        <a:latin typeface="Cambria Math"/>
                      </a:rPr>
                      <m:t>(</m:t>
                    </m:r>
                    <m:sSub>
                      <m:sSubPr>
                        <m:ctrlPr>
                          <a:rPr lang="pt-BR" sz="2000" i="1">
                            <a:solidFill>
                              <a:srgbClr val="00206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pt-BR" sz="2000" i="1">
                            <a:solidFill>
                              <a:srgbClr val="002060"/>
                            </a:solidFill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pt-BR" sz="2000" i="1">
                            <a:solidFill>
                              <a:srgbClr val="002060"/>
                            </a:solidFill>
                            <a:latin typeface="Cambria Math"/>
                          </a:rPr>
                          <m:t>𝑖</m:t>
                        </m:r>
                        <m:r>
                          <a:rPr lang="pt-BR" sz="2000" i="1">
                            <a:solidFill>
                              <a:srgbClr val="002060"/>
                            </a:solidFill>
                            <a:latin typeface="Cambria Math"/>
                          </a:rPr>
                          <m:t>−1</m:t>
                        </m:r>
                      </m:sub>
                    </m:sSub>
                    <m:r>
                      <a:rPr lang="pt-BR" sz="2000" b="0" i="1" smtClean="0">
                        <a:solidFill>
                          <a:srgbClr val="002060"/>
                        </a:solidFill>
                        <a:latin typeface="Cambria Math"/>
                      </a:rPr>
                      <m:t>))</m:t>
                    </m:r>
                  </m:oMath>
                </a14:m>
                <a:r>
                  <a:rPr lang="pt-BR" sz="2000" dirty="0" smtClean="0">
                    <a:solidFill>
                      <a:srgbClr val="002060"/>
                    </a:solidFill>
                  </a:rPr>
                  <a:t> </a:t>
                </a:r>
                <a:r>
                  <a:rPr lang="pt-BR" sz="2000" dirty="0" smtClean="0">
                    <a:solidFill>
                      <a:srgbClr val="000000"/>
                    </a:solidFill>
                  </a:rPr>
                  <a:t>e </a:t>
                </a:r>
                <a14:m>
                  <m:oMath xmlns:m="http://schemas.openxmlformats.org/officeDocument/2006/math">
                    <m:r>
                      <a:rPr lang="pt-BR" sz="2000" i="1" smtClean="0">
                        <a:solidFill>
                          <a:srgbClr val="00B050"/>
                        </a:solidFill>
                        <a:latin typeface="Cambria Math"/>
                      </a:rPr>
                      <m:t>(</m:t>
                    </m:r>
                    <m:sSub>
                      <m:sSubPr>
                        <m:ctrlPr>
                          <a:rPr lang="pt-BR" sz="2000" i="1">
                            <a:solidFill>
                              <a:srgbClr val="00B05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pt-BR" sz="2000" i="1">
                            <a:solidFill>
                              <a:srgbClr val="00B050"/>
                            </a:solidFill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pt-BR" sz="2000" i="1">
                            <a:solidFill>
                              <a:srgbClr val="00B050"/>
                            </a:solidFill>
                            <a:latin typeface="Cambria Math"/>
                          </a:rPr>
                          <m:t>𝑖</m:t>
                        </m:r>
                      </m:sub>
                    </m:sSub>
                    <m:r>
                      <a:rPr lang="pt-BR" sz="2000" i="1">
                        <a:solidFill>
                          <a:srgbClr val="00B050"/>
                        </a:solidFill>
                        <a:latin typeface="Cambria Math"/>
                      </a:rPr>
                      <m:t>,</m:t>
                    </m:r>
                    <m:r>
                      <a:rPr lang="pt-BR" sz="2000" i="1">
                        <a:solidFill>
                          <a:srgbClr val="00B050"/>
                        </a:solidFill>
                        <a:latin typeface="Cambria Math"/>
                      </a:rPr>
                      <m:t>𝑓</m:t>
                    </m:r>
                    <m:r>
                      <a:rPr lang="pt-BR" sz="2000" i="1">
                        <a:solidFill>
                          <a:srgbClr val="00B050"/>
                        </a:solidFill>
                        <a:latin typeface="Cambria Math"/>
                      </a:rPr>
                      <m:t>(</m:t>
                    </m:r>
                    <m:sSub>
                      <m:sSubPr>
                        <m:ctrlPr>
                          <a:rPr lang="pt-BR" sz="2000" i="1">
                            <a:solidFill>
                              <a:srgbClr val="00B05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pt-BR" sz="2000" i="1">
                            <a:solidFill>
                              <a:srgbClr val="00B050"/>
                            </a:solidFill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pt-BR" sz="2000" i="1">
                            <a:solidFill>
                              <a:srgbClr val="00B050"/>
                            </a:solidFill>
                            <a:latin typeface="Cambria Math"/>
                          </a:rPr>
                          <m:t>𝑖</m:t>
                        </m:r>
                      </m:sub>
                    </m:sSub>
                    <m:r>
                      <a:rPr lang="pt-BR" sz="2000" i="1">
                        <a:solidFill>
                          <a:srgbClr val="00B050"/>
                        </a:solidFill>
                        <a:latin typeface="Cambria Math"/>
                      </a:rPr>
                      <m:t>))</m:t>
                    </m:r>
                  </m:oMath>
                </a14:m>
                <a:endParaRPr lang="pt-BR" sz="2000" dirty="0">
                  <a:solidFill>
                    <a:srgbClr val="000000"/>
                  </a:solidFill>
                </a:endParaRPr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95936" y="2852936"/>
                <a:ext cx="5164478" cy="1631216"/>
              </a:xfrm>
              <a:prstGeom prst="rect">
                <a:avLst/>
              </a:prstGeom>
              <a:blipFill rotWithShape="1">
                <a:blip r:embed="rId7"/>
                <a:stretch>
                  <a:fillRect l="-1299" t="-1866" r="-708" b="-5597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Oval 16"/>
          <p:cNvSpPr/>
          <p:nvPr/>
        </p:nvSpPr>
        <p:spPr>
          <a:xfrm>
            <a:off x="3374153" y="3212976"/>
            <a:ext cx="45719" cy="72008"/>
          </a:xfrm>
          <a:prstGeom prst="ellipse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rgbClr val="002060"/>
              </a:solidFill>
            </a:endParaRPr>
          </a:p>
        </p:txBody>
      </p:sp>
      <p:sp>
        <p:nvSpPr>
          <p:cNvPr id="23" name="Oval 22"/>
          <p:cNvSpPr/>
          <p:nvPr/>
        </p:nvSpPr>
        <p:spPr>
          <a:xfrm flipV="1">
            <a:off x="2205727" y="4463401"/>
            <a:ext cx="45719" cy="45719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4" name="Oval 23"/>
          <p:cNvSpPr/>
          <p:nvPr/>
        </p:nvSpPr>
        <p:spPr>
          <a:xfrm flipH="1">
            <a:off x="1861985" y="4787426"/>
            <a:ext cx="45719" cy="4571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86373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Método das Secantes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pt-BR" dirty="0" smtClean="0"/>
              <a:t>Interpretação geométrica</a:t>
            </a:r>
            <a:endParaRPr lang="pt-BR" b="1" dirty="0" smtClean="0"/>
          </a:p>
          <a:p>
            <a:endParaRPr lang="pt-BR" dirty="0" smtClean="0"/>
          </a:p>
          <a:p>
            <a:endParaRPr lang="pt-BR" dirty="0"/>
          </a:p>
        </p:txBody>
      </p:sp>
      <p:cxnSp>
        <p:nvCxnSpPr>
          <p:cNvPr id="4" name="Straight Arrow Connector 3"/>
          <p:cNvCxnSpPr/>
          <p:nvPr/>
        </p:nvCxnSpPr>
        <p:spPr>
          <a:xfrm flipV="1">
            <a:off x="2483768" y="2420888"/>
            <a:ext cx="0" cy="3096344"/>
          </a:xfrm>
          <a:prstGeom prst="straightConnector1">
            <a:avLst/>
          </a:prstGeom>
          <a:ln>
            <a:solidFill>
              <a:srgbClr val="0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Arrow Connector 4"/>
          <p:cNvCxnSpPr/>
          <p:nvPr/>
        </p:nvCxnSpPr>
        <p:spPr>
          <a:xfrm>
            <a:off x="1763688" y="4797152"/>
            <a:ext cx="3808040" cy="0"/>
          </a:xfrm>
          <a:prstGeom prst="straightConnector1">
            <a:avLst/>
          </a:prstGeom>
          <a:ln>
            <a:solidFill>
              <a:srgbClr val="0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 flipH="1">
            <a:off x="4788025" y="3140968"/>
            <a:ext cx="19332" cy="1656184"/>
          </a:xfrm>
          <a:prstGeom prst="line">
            <a:avLst/>
          </a:prstGeom>
          <a:ln>
            <a:solidFill>
              <a:srgbClr val="000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3614075" y="4437112"/>
            <a:ext cx="0" cy="383552"/>
          </a:xfrm>
          <a:prstGeom prst="line">
            <a:avLst/>
          </a:prstGeom>
          <a:ln>
            <a:solidFill>
              <a:srgbClr val="000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3488704" y="4715852"/>
                <a:ext cx="435224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b="0" i="1" smtClean="0">
                              <a:solidFill>
                                <a:srgbClr val="000000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pt-BR" b="0" i="1" smtClean="0">
                              <a:solidFill>
                                <a:srgbClr val="000000"/>
                              </a:solidFill>
                              <a:latin typeface="Cambria Math"/>
                            </a:rPr>
                            <m:t>𝑥</m:t>
                          </m:r>
                        </m:e>
                        <m:sub>
                          <m:r>
                            <a:rPr lang="pt-BR" b="0" i="1" smtClean="0">
                              <a:solidFill>
                                <a:srgbClr val="000000"/>
                              </a:solidFill>
                              <a:latin typeface="Cambria Math"/>
                            </a:rPr>
                            <m:t>𝑖</m:t>
                          </m:r>
                        </m:sub>
                      </m:sSub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88704" y="4715852"/>
                <a:ext cx="435224" cy="369332"/>
              </a:xfrm>
              <a:prstGeom prst="rect">
                <a:avLst/>
              </a:prstGeom>
              <a:blipFill rotWithShape="1">
                <a:blip r:embed="rId2"/>
                <a:stretch>
                  <a:fillRect b="-5000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4355976" y="4725144"/>
                <a:ext cx="76027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b="0" i="1" smtClean="0">
                              <a:solidFill>
                                <a:srgbClr val="000000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pt-BR" b="0" i="1" smtClean="0">
                              <a:solidFill>
                                <a:srgbClr val="000000"/>
                              </a:solidFill>
                              <a:latin typeface="Cambria Math"/>
                            </a:rPr>
                            <m:t>𝑥</m:t>
                          </m:r>
                        </m:e>
                        <m:sub>
                          <m:r>
                            <a:rPr lang="pt-BR" b="0" i="1" smtClean="0">
                              <a:solidFill>
                                <a:srgbClr val="000000"/>
                              </a:solidFill>
                              <a:latin typeface="Cambria Math"/>
                            </a:rPr>
                            <m:t>𝑖</m:t>
                          </m:r>
                          <m:r>
                            <a:rPr lang="pt-BR" b="0" i="1" smtClean="0">
                              <a:solidFill>
                                <a:srgbClr val="000000"/>
                              </a:solidFill>
                              <a:latin typeface="Cambria Math"/>
                            </a:rPr>
                            <m:t>−1</m:t>
                          </m:r>
                        </m:sub>
                      </m:sSub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55976" y="4725144"/>
                <a:ext cx="760276" cy="369332"/>
              </a:xfrm>
              <a:prstGeom prst="rect">
                <a:avLst/>
              </a:prstGeom>
              <a:blipFill rotWithShape="1">
                <a:blip r:embed="rId3"/>
                <a:stretch>
                  <a:fillRect b="-3279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3203848" y="4509120"/>
                <a:ext cx="650103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i="1" dirty="0" smtClean="0">
                          <a:solidFill>
                            <a:srgbClr val="FF0000"/>
                          </a:solidFill>
                          <a:latin typeface="Cambria Math"/>
                          <a:ea typeface="Cambria Math"/>
                        </a:rPr>
                        <m:t>𝛼</m:t>
                      </m:r>
                    </m:oMath>
                  </m:oMathPara>
                </a14:m>
                <a:endParaRPr lang="pt-BR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03848" y="4509120"/>
                <a:ext cx="650103" cy="369332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5004048" y="4725144"/>
                <a:ext cx="90429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b="0" i="1" smtClean="0">
                          <a:solidFill>
                            <a:srgbClr val="000000"/>
                          </a:solidFill>
                          <a:latin typeface="Cambria Math"/>
                        </a:rPr>
                        <m:t>𝑥</m:t>
                      </m:r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04048" y="4725144"/>
                <a:ext cx="904292" cy="369332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3" name="Straight Connector 12"/>
          <p:cNvCxnSpPr/>
          <p:nvPr/>
        </p:nvCxnSpPr>
        <p:spPr>
          <a:xfrm flipV="1">
            <a:off x="3275856" y="2420888"/>
            <a:ext cx="2376264" cy="239977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Freeform 41"/>
          <p:cNvSpPr/>
          <p:nvPr/>
        </p:nvSpPr>
        <p:spPr>
          <a:xfrm>
            <a:off x="2433994" y="2885435"/>
            <a:ext cx="2584569" cy="2239257"/>
          </a:xfrm>
          <a:custGeom>
            <a:avLst/>
            <a:gdLst>
              <a:gd name="connsiteX0" fmla="*/ 0 w 1683658"/>
              <a:gd name="connsiteY0" fmla="*/ 1886857 h 1886857"/>
              <a:gd name="connsiteX1" fmla="*/ 1146629 w 1683658"/>
              <a:gd name="connsiteY1" fmla="*/ 1016000 h 1886857"/>
              <a:gd name="connsiteX2" fmla="*/ 1683658 w 1683658"/>
              <a:gd name="connsiteY2" fmla="*/ 0 h 1886857"/>
              <a:gd name="connsiteX3" fmla="*/ 1683658 w 1683658"/>
              <a:gd name="connsiteY3" fmla="*/ 0 h 18868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683658" h="1886857">
                <a:moveTo>
                  <a:pt x="0" y="1886857"/>
                </a:moveTo>
                <a:cubicBezTo>
                  <a:pt x="433009" y="1608666"/>
                  <a:pt x="866019" y="1330476"/>
                  <a:pt x="1146629" y="1016000"/>
                </a:cubicBezTo>
                <a:cubicBezTo>
                  <a:pt x="1427239" y="701524"/>
                  <a:pt x="1683658" y="0"/>
                  <a:pt x="1683658" y="0"/>
                </a:cubicBezTo>
                <a:lnTo>
                  <a:pt x="1683658" y="0"/>
                </a:lnTo>
              </a:path>
            </a:pathLst>
          </a:custGeom>
          <a:noFill/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4" name="TextBox 43"/>
              <p:cNvSpPr txBox="1"/>
              <p:nvPr/>
            </p:nvSpPr>
            <p:spPr>
              <a:xfrm>
                <a:off x="2947628" y="4715852"/>
                <a:ext cx="76027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b="0" i="1" smtClean="0">
                              <a:solidFill>
                                <a:srgbClr val="000000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pt-BR" b="0" i="1" smtClean="0">
                              <a:solidFill>
                                <a:srgbClr val="000000"/>
                              </a:solidFill>
                              <a:latin typeface="Cambria Math"/>
                            </a:rPr>
                            <m:t>𝑥</m:t>
                          </m:r>
                        </m:e>
                        <m:sub>
                          <m:r>
                            <a:rPr lang="pt-BR" b="0" i="1" smtClean="0">
                              <a:solidFill>
                                <a:srgbClr val="000000"/>
                              </a:solidFill>
                              <a:latin typeface="Cambria Math"/>
                            </a:rPr>
                            <m:t>𝑖</m:t>
                          </m:r>
                          <m:r>
                            <a:rPr lang="pt-BR" b="0" i="1" smtClean="0">
                              <a:solidFill>
                                <a:srgbClr val="000000"/>
                              </a:solidFill>
                              <a:latin typeface="Cambria Math"/>
                            </a:rPr>
                            <m:t>+1</m:t>
                          </m:r>
                        </m:sub>
                      </m:sSub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44" name="TextBox 4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47628" y="4715852"/>
                <a:ext cx="760276" cy="369332"/>
              </a:xfrm>
              <a:prstGeom prst="rect">
                <a:avLst/>
              </a:prstGeom>
              <a:blipFill rotWithShape="1">
                <a:blip r:embed="rId6"/>
                <a:stretch>
                  <a:fillRect b="-5000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31157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Método das Secantes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pt-BR" dirty="0" smtClean="0"/>
              <a:t>Interpretação geométrica</a:t>
            </a:r>
            <a:endParaRPr lang="pt-BR" b="1" dirty="0" smtClean="0"/>
          </a:p>
          <a:p>
            <a:endParaRPr lang="pt-BR" dirty="0" smtClean="0"/>
          </a:p>
          <a:p>
            <a:endParaRPr lang="pt-BR" dirty="0"/>
          </a:p>
        </p:txBody>
      </p:sp>
      <p:cxnSp>
        <p:nvCxnSpPr>
          <p:cNvPr id="4" name="Straight Arrow Connector 3"/>
          <p:cNvCxnSpPr/>
          <p:nvPr/>
        </p:nvCxnSpPr>
        <p:spPr>
          <a:xfrm flipV="1">
            <a:off x="2483768" y="2420888"/>
            <a:ext cx="0" cy="3096344"/>
          </a:xfrm>
          <a:prstGeom prst="straightConnector1">
            <a:avLst/>
          </a:prstGeom>
          <a:ln>
            <a:solidFill>
              <a:srgbClr val="0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Arrow Connector 4"/>
          <p:cNvCxnSpPr/>
          <p:nvPr/>
        </p:nvCxnSpPr>
        <p:spPr>
          <a:xfrm>
            <a:off x="1763688" y="4797152"/>
            <a:ext cx="3808040" cy="0"/>
          </a:xfrm>
          <a:prstGeom prst="straightConnector1">
            <a:avLst/>
          </a:prstGeom>
          <a:ln>
            <a:solidFill>
              <a:srgbClr val="0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 flipH="1">
            <a:off x="4788025" y="3140968"/>
            <a:ext cx="19332" cy="1656184"/>
          </a:xfrm>
          <a:prstGeom prst="line">
            <a:avLst/>
          </a:prstGeom>
          <a:ln>
            <a:solidFill>
              <a:srgbClr val="000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3614075" y="4437112"/>
            <a:ext cx="0" cy="383552"/>
          </a:xfrm>
          <a:prstGeom prst="line">
            <a:avLst/>
          </a:prstGeom>
          <a:ln>
            <a:solidFill>
              <a:srgbClr val="000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3488704" y="4715852"/>
                <a:ext cx="435224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b="0" i="1" smtClean="0">
                              <a:solidFill>
                                <a:srgbClr val="000000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pt-BR" b="0" i="1" smtClean="0">
                              <a:solidFill>
                                <a:srgbClr val="000000"/>
                              </a:solidFill>
                              <a:latin typeface="Cambria Math"/>
                            </a:rPr>
                            <m:t>𝑥</m:t>
                          </m:r>
                        </m:e>
                        <m:sub>
                          <m:r>
                            <a:rPr lang="pt-BR" b="0" i="1" smtClean="0">
                              <a:solidFill>
                                <a:srgbClr val="000000"/>
                              </a:solidFill>
                              <a:latin typeface="Cambria Math"/>
                            </a:rPr>
                            <m:t>𝑖</m:t>
                          </m:r>
                        </m:sub>
                      </m:sSub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88704" y="4715852"/>
                <a:ext cx="435224" cy="369332"/>
              </a:xfrm>
              <a:prstGeom prst="rect">
                <a:avLst/>
              </a:prstGeom>
              <a:blipFill rotWithShape="1">
                <a:blip r:embed="rId2"/>
                <a:stretch>
                  <a:fillRect b="-5000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4355976" y="4725144"/>
                <a:ext cx="76027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b="0" i="1" smtClean="0">
                              <a:solidFill>
                                <a:srgbClr val="000000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pt-BR" b="0" i="1" smtClean="0">
                              <a:solidFill>
                                <a:srgbClr val="000000"/>
                              </a:solidFill>
                              <a:latin typeface="Cambria Math"/>
                            </a:rPr>
                            <m:t>𝑥</m:t>
                          </m:r>
                        </m:e>
                        <m:sub>
                          <m:r>
                            <a:rPr lang="pt-BR" b="0" i="1" smtClean="0">
                              <a:solidFill>
                                <a:srgbClr val="000000"/>
                              </a:solidFill>
                              <a:latin typeface="Cambria Math"/>
                            </a:rPr>
                            <m:t>𝑖</m:t>
                          </m:r>
                          <m:r>
                            <a:rPr lang="pt-BR" b="0" i="1" smtClean="0">
                              <a:solidFill>
                                <a:srgbClr val="000000"/>
                              </a:solidFill>
                              <a:latin typeface="Cambria Math"/>
                            </a:rPr>
                            <m:t>−1</m:t>
                          </m:r>
                        </m:sub>
                      </m:sSub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55976" y="4725144"/>
                <a:ext cx="760276" cy="369332"/>
              </a:xfrm>
              <a:prstGeom prst="rect">
                <a:avLst/>
              </a:prstGeom>
              <a:blipFill rotWithShape="1">
                <a:blip r:embed="rId3"/>
                <a:stretch>
                  <a:fillRect b="-3279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3203848" y="4509120"/>
                <a:ext cx="650103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i="1" dirty="0" smtClean="0">
                          <a:solidFill>
                            <a:srgbClr val="FF0000"/>
                          </a:solidFill>
                          <a:latin typeface="Cambria Math"/>
                          <a:ea typeface="Cambria Math"/>
                        </a:rPr>
                        <m:t>𝛼</m:t>
                      </m:r>
                    </m:oMath>
                  </m:oMathPara>
                </a14:m>
                <a:endParaRPr lang="pt-BR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03848" y="4509120"/>
                <a:ext cx="650103" cy="369332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5004048" y="4725144"/>
                <a:ext cx="90429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b="0" i="1" smtClean="0">
                          <a:solidFill>
                            <a:srgbClr val="000000"/>
                          </a:solidFill>
                          <a:latin typeface="Cambria Math"/>
                        </a:rPr>
                        <m:t>𝑥</m:t>
                      </m:r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04048" y="4725144"/>
                <a:ext cx="904292" cy="369332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2" name="Freeform 41"/>
          <p:cNvSpPr/>
          <p:nvPr/>
        </p:nvSpPr>
        <p:spPr>
          <a:xfrm>
            <a:off x="2433994" y="2885435"/>
            <a:ext cx="2584569" cy="2239257"/>
          </a:xfrm>
          <a:custGeom>
            <a:avLst/>
            <a:gdLst>
              <a:gd name="connsiteX0" fmla="*/ 0 w 1683658"/>
              <a:gd name="connsiteY0" fmla="*/ 1886857 h 1886857"/>
              <a:gd name="connsiteX1" fmla="*/ 1146629 w 1683658"/>
              <a:gd name="connsiteY1" fmla="*/ 1016000 h 1886857"/>
              <a:gd name="connsiteX2" fmla="*/ 1683658 w 1683658"/>
              <a:gd name="connsiteY2" fmla="*/ 0 h 1886857"/>
              <a:gd name="connsiteX3" fmla="*/ 1683658 w 1683658"/>
              <a:gd name="connsiteY3" fmla="*/ 0 h 18868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683658" h="1886857">
                <a:moveTo>
                  <a:pt x="0" y="1886857"/>
                </a:moveTo>
                <a:cubicBezTo>
                  <a:pt x="433009" y="1608666"/>
                  <a:pt x="866019" y="1330476"/>
                  <a:pt x="1146629" y="1016000"/>
                </a:cubicBezTo>
                <a:cubicBezTo>
                  <a:pt x="1427239" y="701524"/>
                  <a:pt x="1683658" y="0"/>
                  <a:pt x="1683658" y="0"/>
                </a:cubicBezTo>
                <a:lnTo>
                  <a:pt x="1683658" y="0"/>
                </a:lnTo>
              </a:path>
            </a:pathLst>
          </a:custGeom>
          <a:noFill/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4" name="TextBox 43"/>
              <p:cNvSpPr txBox="1"/>
              <p:nvPr/>
            </p:nvSpPr>
            <p:spPr>
              <a:xfrm>
                <a:off x="2947628" y="4715852"/>
                <a:ext cx="76027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b="0" i="1" smtClean="0">
                              <a:solidFill>
                                <a:srgbClr val="000000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pt-BR" b="0" i="1" smtClean="0">
                              <a:solidFill>
                                <a:srgbClr val="000000"/>
                              </a:solidFill>
                              <a:latin typeface="Cambria Math"/>
                            </a:rPr>
                            <m:t>𝑥</m:t>
                          </m:r>
                        </m:e>
                        <m:sub>
                          <m:r>
                            <a:rPr lang="pt-BR" b="0" i="1" smtClean="0">
                              <a:solidFill>
                                <a:srgbClr val="000000"/>
                              </a:solidFill>
                              <a:latin typeface="Cambria Math"/>
                            </a:rPr>
                            <m:t>𝑖</m:t>
                          </m:r>
                          <m:r>
                            <a:rPr lang="pt-BR" b="0" i="1" smtClean="0">
                              <a:solidFill>
                                <a:srgbClr val="000000"/>
                              </a:solidFill>
                              <a:latin typeface="Cambria Math"/>
                            </a:rPr>
                            <m:t>+1</m:t>
                          </m:r>
                        </m:sub>
                      </m:sSub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44" name="TextBox 4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47628" y="4715852"/>
                <a:ext cx="760276" cy="369332"/>
              </a:xfrm>
              <a:prstGeom prst="rect">
                <a:avLst/>
              </a:prstGeom>
              <a:blipFill rotWithShape="1">
                <a:blip r:embed="rId6"/>
                <a:stretch>
                  <a:fillRect b="-5000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Right Triangle 5"/>
          <p:cNvSpPr/>
          <p:nvPr/>
        </p:nvSpPr>
        <p:spPr>
          <a:xfrm rot="16200000">
            <a:off x="3255321" y="3264449"/>
            <a:ext cx="1553238" cy="1512168"/>
          </a:xfrm>
          <a:prstGeom prst="rtTriangle">
            <a:avLst/>
          </a:prstGeom>
          <a:solidFill>
            <a:schemeClr val="bg2">
              <a:alpha val="29000"/>
            </a:schemeClr>
          </a:solidFill>
          <a:ln>
            <a:solidFill>
              <a:schemeClr val="bg2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bg2"/>
              </a:solidFill>
            </a:endParaRPr>
          </a:p>
        </p:txBody>
      </p:sp>
      <p:cxnSp>
        <p:nvCxnSpPr>
          <p:cNvPr id="18" name="Straight Connector 17"/>
          <p:cNvCxnSpPr/>
          <p:nvPr/>
        </p:nvCxnSpPr>
        <p:spPr>
          <a:xfrm flipV="1">
            <a:off x="3275856" y="2420888"/>
            <a:ext cx="2376264" cy="239977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32296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Método das Secantes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pt-BR" dirty="0" smtClean="0"/>
              <a:t>Interpretação geométrica</a:t>
            </a:r>
            <a:endParaRPr lang="pt-BR" b="1" dirty="0" smtClean="0"/>
          </a:p>
          <a:p>
            <a:endParaRPr lang="pt-BR" dirty="0" smtClean="0"/>
          </a:p>
          <a:p>
            <a:endParaRPr lang="pt-BR" dirty="0"/>
          </a:p>
        </p:txBody>
      </p:sp>
      <p:cxnSp>
        <p:nvCxnSpPr>
          <p:cNvPr id="4" name="Straight Arrow Connector 3"/>
          <p:cNvCxnSpPr/>
          <p:nvPr/>
        </p:nvCxnSpPr>
        <p:spPr>
          <a:xfrm flipV="1">
            <a:off x="2483768" y="2420888"/>
            <a:ext cx="0" cy="3096344"/>
          </a:xfrm>
          <a:prstGeom prst="straightConnector1">
            <a:avLst/>
          </a:prstGeom>
          <a:ln>
            <a:solidFill>
              <a:srgbClr val="0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Arrow Connector 4"/>
          <p:cNvCxnSpPr/>
          <p:nvPr/>
        </p:nvCxnSpPr>
        <p:spPr>
          <a:xfrm>
            <a:off x="1763688" y="4797152"/>
            <a:ext cx="3808040" cy="0"/>
          </a:xfrm>
          <a:prstGeom prst="straightConnector1">
            <a:avLst/>
          </a:prstGeom>
          <a:ln>
            <a:solidFill>
              <a:srgbClr val="0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 flipH="1">
            <a:off x="4788025" y="3140968"/>
            <a:ext cx="19332" cy="1656184"/>
          </a:xfrm>
          <a:prstGeom prst="line">
            <a:avLst/>
          </a:prstGeom>
          <a:ln>
            <a:solidFill>
              <a:srgbClr val="000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3614075" y="4437112"/>
            <a:ext cx="0" cy="383552"/>
          </a:xfrm>
          <a:prstGeom prst="line">
            <a:avLst/>
          </a:prstGeom>
          <a:ln>
            <a:solidFill>
              <a:srgbClr val="000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3488704" y="4715852"/>
                <a:ext cx="435224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b="0" i="1" smtClean="0">
                              <a:solidFill>
                                <a:srgbClr val="000000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pt-BR" b="0" i="1" smtClean="0">
                              <a:solidFill>
                                <a:srgbClr val="000000"/>
                              </a:solidFill>
                              <a:latin typeface="Cambria Math"/>
                            </a:rPr>
                            <m:t>𝑥</m:t>
                          </m:r>
                        </m:e>
                        <m:sub>
                          <m:r>
                            <a:rPr lang="pt-BR" b="0" i="1" smtClean="0">
                              <a:solidFill>
                                <a:srgbClr val="000000"/>
                              </a:solidFill>
                              <a:latin typeface="Cambria Math"/>
                            </a:rPr>
                            <m:t>𝑖</m:t>
                          </m:r>
                        </m:sub>
                      </m:sSub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88704" y="4715852"/>
                <a:ext cx="435224" cy="369332"/>
              </a:xfrm>
              <a:prstGeom prst="rect">
                <a:avLst/>
              </a:prstGeom>
              <a:blipFill rotWithShape="1">
                <a:blip r:embed="rId2"/>
                <a:stretch>
                  <a:fillRect b="-5000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4355976" y="4725144"/>
                <a:ext cx="76027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b="0" i="1" smtClean="0">
                              <a:solidFill>
                                <a:srgbClr val="000000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pt-BR" b="0" i="1" smtClean="0">
                              <a:solidFill>
                                <a:srgbClr val="000000"/>
                              </a:solidFill>
                              <a:latin typeface="Cambria Math"/>
                            </a:rPr>
                            <m:t>𝑥</m:t>
                          </m:r>
                        </m:e>
                        <m:sub>
                          <m:r>
                            <a:rPr lang="pt-BR" b="0" i="1" smtClean="0">
                              <a:solidFill>
                                <a:srgbClr val="000000"/>
                              </a:solidFill>
                              <a:latin typeface="Cambria Math"/>
                            </a:rPr>
                            <m:t>𝑖</m:t>
                          </m:r>
                          <m:r>
                            <a:rPr lang="pt-BR" b="0" i="1" smtClean="0">
                              <a:solidFill>
                                <a:srgbClr val="000000"/>
                              </a:solidFill>
                              <a:latin typeface="Cambria Math"/>
                            </a:rPr>
                            <m:t>−1</m:t>
                          </m:r>
                        </m:sub>
                      </m:sSub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55976" y="4725144"/>
                <a:ext cx="760276" cy="369332"/>
              </a:xfrm>
              <a:prstGeom prst="rect">
                <a:avLst/>
              </a:prstGeom>
              <a:blipFill rotWithShape="1">
                <a:blip r:embed="rId3"/>
                <a:stretch>
                  <a:fillRect b="-3279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3203848" y="4509120"/>
                <a:ext cx="650103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i="1" dirty="0" smtClean="0">
                          <a:solidFill>
                            <a:srgbClr val="FF0000"/>
                          </a:solidFill>
                          <a:latin typeface="Cambria Math"/>
                          <a:ea typeface="Cambria Math"/>
                        </a:rPr>
                        <m:t>𝛼</m:t>
                      </m:r>
                    </m:oMath>
                  </m:oMathPara>
                </a14:m>
                <a:endParaRPr lang="pt-BR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03848" y="4509120"/>
                <a:ext cx="650103" cy="369332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5004048" y="4725144"/>
                <a:ext cx="90429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b="0" i="1" smtClean="0">
                          <a:solidFill>
                            <a:srgbClr val="000000"/>
                          </a:solidFill>
                          <a:latin typeface="Cambria Math"/>
                        </a:rPr>
                        <m:t>𝑥</m:t>
                      </m:r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04048" y="4725144"/>
                <a:ext cx="904292" cy="369332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2" name="Freeform 41"/>
          <p:cNvSpPr/>
          <p:nvPr/>
        </p:nvSpPr>
        <p:spPr>
          <a:xfrm>
            <a:off x="2433994" y="2885435"/>
            <a:ext cx="2584569" cy="2239257"/>
          </a:xfrm>
          <a:custGeom>
            <a:avLst/>
            <a:gdLst>
              <a:gd name="connsiteX0" fmla="*/ 0 w 1683658"/>
              <a:gd name="connsiteY0" fmla="*/ 1886857 h 1886857"/>
              <a:gd name="connsiteX1" fmla="*/ 1146629 w 1683658"/>
              <a:gd name="connsiteY1" fmla="*/ 1016000 h 1886857"/>
              <a:gd name="connsiteX2" fmla="*/ 1683658 w 1683658"/>
              <a:gd name="connsiteY2" fmla="*/ 0 h 1886857"/>
              <a:gd name="connsiteX3" fmla="*/ 1683658 w 1683658"/>
              <a:gd name="connsiteY3" fmla="*/ 0 h 18868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683658" h="1886857">
                <a:moveTo>
                  <a:pt x="0" y="1886857"/>
                </a:moveTo>
                <a:cubicBezTo>
                  <a:pt x="433009" y="1608666"/>
                  <a:pt x="866019" y="1330476"/>
                  <a:pt x="1146629" y="1016000"/>
                </a:cubicBezTo>
                <a:cubicBezTo>
                  <a:pt x="1427239" y="701524"/>
                  <a:pt x="1683658" y="0"/>
                  <a:pt x="1683658" y="0"/>
                </a:cubicBezTo>
                <a:lnTo>
                  <a:pt x="1683658" y="0"/>
                </a:lnTo>
              </a:path>
            </a:pathLst>
          </a:custGeom>
          <a:noFill/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4" name="TextBox 43"/>
              <p:cNvSpPr txBox="1"/>
              <p:nvPr/>
            </p:nvSpPr>
            <p:spPr>
              <a:xfrm>
                <a:off x="2947628" y="4715852"/>
                <a:ext cx="76027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b="0" i="1" smtClean="0">
                              <a:solidFill>
                                <a:srgbClr val="000000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pt-BR" b="0" i="1" smtClean="0">
                              <a:solidFill>
                                <a:srgbClr val="000000"/>
                              </a:solidFill>
                              <a:latin typeface="Cambria Math"/>
                            </a:rPr>
                            <m:t>𝑥</m:t>
                          </m:r>
                        </m:e>
                        <m:sub>
                          <m:r>
                            <a:rPr lang="pt-BR" b="0" i="1" smtClean="0">
                              <a:solidFill>
                                <a:srgbClr val="000000"/>
                              </a:solidFill>
                              <a:latin typeface="Cambria Math"/>
                            </a:rPr>
                            <m:t>𝑖</m:t>
                          </m:r>
                          <m:r>
                            <a:rPr lang="pt-BR" b="0" i="1" smtClean="0">
                              <a:solidFill>
                                <a:srgbClr val="000000"/>
                              </a:solidFill>
                              <a:latin typeface="Cambria Math"/>
                            </a:rPr>
                            <m:t>+1</m:t>
                          </m:r>
                        </m:sub>
                      </m:sSub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44" name="TextBox 4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47628" y="4715852"/>
                <a:ext cx="760276" cy="369332"/>
              </a:xfrm>
              <a:prstGeom prst="rect">
                <a:avLst/>
              </a:prstGeom>
              <a:blipFill rotWithShape="1">
                <a:blip r:embed="rId6"/>
                <a:stretch>
                  <a:fillRect b="-5000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Right Triangle 5"/>
          <p:cNvSpPr/>
          <p:nvPr/>
        </p:nvSpPr>
        <p:spPr>
          <a:xfrm rot="16200000">
            <a:off x="3264948" y="4448023"/>
            <a:ext cx="360040" cy="338218"/>
          </a:xfrm>
          <a:prstGeom prst="rtTriangle">
            <a:avLst/>
          </a:prstGeom>
          <a:solidFill>
            <a:schemeClr val="bg2">
              <a:alpha val="29000"/>
            </a:schemeClr>
          </a:solidFill>
          <a:ln>
            <a:solidFill>
              <a:schemeClr val="bg2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bg2"/>
              </a:solidFill>
            </a:endParaRPr>
          </a:p>
        </p:txBody>
      </p:sp>
      <p:cxnSp>
        <p:nvCxnSpPr>
          <p:cNvPr id="16" name="Straight Connector 15"/>
          <p:cNvCxnSpPr/>
          <p:nvPr/>
        </p:nvCxnSpPr>
        <p:spPr>
          <a:xfrm flipV="1">
            <a:off x="3275856" y="2420888"/>
            <a:ext cx="2376264" cy="239977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906535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Método das Secantes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pt-BR" dirty="0" smtClean="0"/>
              <a:t>Interpretação geométrica</a:t>
            </a:r>
            <a:endParaRPr lang="pt-BR" b="1" dirty="0" smtClean="0"/>
          </a:p>
          <a:p>
            <a:endParaRPr lang="pt-BR" dirty="0" smtClean="0"/>
          </a:p>
          <a:p>
            <a:endParaRPr lang="pt-BR" dirty="0"/>
          </a:p>
        </p:txBody>
      </p:sp>
      <p:cxnSp>
        <p:nvCxnSpPr>
          <p:cNvPr id="4" name="Straight Arrow Connector 3"/>
          <p:cNvCxnSpPr/>
          <p:nvPr/>
        </p:nvCxnSpPr>
        <p:spPr>
          <a:xfrm flipV="1">
            <a:off x="1075420" y="2420888"/>
            <a:ext cx="0" cy="3096344"/>
          </a:xfrm>
          <a:prstGeom prst="straightConnector1">
            <a:avLst/>
          </a:prstGeom>
          <a:ln>
            <a:solidFill>
              <a:srgbClr val="0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Arrow Connector 4"/>
          <p:cNvCxnSpPr/>
          <p:nvPr/>
        </p:nvCxnSpPr>
        <p:spPr>
          <a:xfrm>
            <a:off x="683568" y="4797152"/>
            <a:ext cx="3808040" cy="0"/>
          </a:xfrm>
          <a:prstGeom prst="straightConnector1">
            <a:avLst/>
          </a:prstGeom>
          <a:ln>
            <a:solidFill>
              <a:srgbClr val="0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 flipH="1">
            <a:off x="3379677" y="3140968"/>
            <a:ext cx="19332" cy="1656184"/>
          </a:xfrm>
          <a:prstGeom prst="line">
            <a:avLst/>
          </a:prstGeom>
          <a:ln>
            <a:solidFill>
              <a:srgbClr val="000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2205727" y="4437112"/>
            <a:ext cx="0" cy="383552"/>
          </a:xfrm>
          <a:prstGeom prst="line">
            <a:avLst/>
          </a:prstGeom>
          <a:ln>
            <a:solidFill>
              <a:srgbClr val="000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2080356" y="4715852"/>
                <a:ext cx="435224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b="0" i="1" smtClean="0">
                              <a:solidFill>
                                <a:srgbClr val="000000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pt-BR" b="0" i="1" smtClean="0">
                              <a:solidFill>
                                <a:srgbClr val="000000"/>
                              </a:solidFill>
                              <a:latin typeface="Cambria Math"/>
                            </a:rPr>
                            <m:t>𝑥</m:t>
                          </m:r>
                        </m:e>
                        <m:sub>
                          <m:r>
                            <a:rPr lang="pt-BR" b="0" i="1" smtClean="0">
                              <a:solidFill>
                                <a:srgbClr val="000000"/>
                              </a:solidFill>
                              <a:latin typeface="Cambria Math"/>
                            </a:rPr>
                            <m:t>𝑖</m:t>
                          </m:r>
                        </m:sub>
                      </m:sSub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80356" y="4715852"/>
                <a:ext cx="435224" cy="369332"/>
              </a:xfrm>
              <a:prstGeom prst="rect">
                <a:avLst/>
              </a:prstGeom>
              <a:blipFill rotWithShape="1">
                <a:blip r:embed="rId2"/>
                <a:stretch>
                  <a:fillRect b="-5000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2947628" y="4725144"/>
                <a:ext cx="76027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b="0" i="1" smtClean="0">
                              <a:solidFill>
                                <a:srgbClr val="000000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pt-BR" b="0" i="1" smtClean="0">
                              <a:solidFill>
                                <a:srgbClr val="000000"/>
                              </a:solidFill>
                              <a:latin typeface="Cambria Math"/>
                            </a:rPr>
                            <m:t>𝑥</m:t>
                          </m:r>
                        </m:e>
                        <m:sub>
                          <m:r>
                            <a:rPr lang="pt-BR" b="0" i="1" smtClean="0">
                              <a:solidFill>
                                <a:srgbClr val="000000"/>
                              </a:solidFill>
                              <a:latin typeface="Cambria Math"/>
                            </a:rPr>
                            <m:t>𝑖</m:t>
                          </m:r>
                          <m:r>
                            <a:rPr lang="pt-BR" b="0" i="1" smtClean="0">
                              <a:solidFill>
                                <a:srgbClr val="000000"/>
                              </a:solidFill>
                              <a:latin typeface="Cambria Math"/>
                            </a:rPr>
                            <m:t>−1</m:t>
                          </m:r>
                        </m:sub>
                      </m:sSub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47628" y="4725144"/>
                <a:ext cx="760276" cy="369332"/>
              </a:xfrm>
              <a:prstGeom prst="rect">
                <a:avLst/>
              </a:prstGeom>
              <a:blipFill rotWithShape="1">
                <a:blip r:embed="rId3"/>
                <a:stretch>
                  <a:fillRect b="-3279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1795500" y="4509120"/>
                <a:ext cx="650103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i="1" dirty="0" smtClean="0">
                          <a:solidFill>
                            <a:srgbClr val="FF0000"/>
                          </a:solidFill>
                          <a:latin typeface="Cambria Math"/>
                          <a:ea typeface="Cambria Math"/>
                        </a:rPr>
                        <m:t>𝛼</m:t>
                      </m:r>
                    </m:oMath>
                  </m:oMathPara>
                </a14:m>
                <a:endParaRPr lang="pt-BR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95500" y="4509120"/>
                <a:ext cx="650103" cy="369332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3595700" y="4725144"/>
                <a:ext cx="90429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b="0" i="1" smtClean="0">
                          <a:solidFill>
                            <a:srgbClr val="000000"/>
                          </a:solidFill>
                          <a:latin typeface="Cambria Math"/>
                        </a:rPr>
                        <m:t>𝑥</m:t>
                      </m:r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95700" y="4725144"/>
                <a:ext cx="904292" cy="369332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3" name="Straight Connector 12"/>
          <p:cNvCxnSpPr/>
          <p:nvPr/>
        </p:nvCxnSpPr>
        <p:spPr>
          <a:xfrm flipV="1">
            <a:off x="1867508" y="2420888"/>
            <a:ext cx="2344452" cy="239977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Freeform 41"/>
          <p:cNvSpPr/>
          <p:nvPr/>
        </p:nvSpPr>
        <p:spPr>
          <a:xfrm>
            <a:off x="1025646" y="2885435"/>
            <a:ext cx="2584569" cy="2239257"/>
          </a:xfrm>
          <a:custGeom>
            <a:avLst/>
            <a:gdLst>
              <a:gd name="connsiteX0" fmla="*/ 0 w 1683658"/>
              <a:gd name="connsiteY0" fmla="*/ 1886857 h 1886857"/>
              <a:gd name="connsiteX1" fmla="*/ 1146629 w 1683658"/>
              <a:gd name="connsiteY1" fmla="*/ 1016000 h 1886857"/>
              <a:gd name="connsiteX2" fmla="*/ 1683658 w 1683658"/>
              <a:gd name="connsiteY2" fmla="*/ 0 h 1886857"/>
              <a:gd name="connsiteX3" fmla="*/ 1683658 w 1683658"/>
              <a:gd name="connsiteY3" fmla="*/ 0 h 18868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683658" h="1886857">
                <a:moveTo>
                  <a:pt x="0" y="1886857"/>
                </a:moveTo>
                <a:cubicBezTo>
                  <a:pt x="433009" y="1608666"/>
                  <a:pt x="866019" y="1330476"/>
                  <a:pt x="1146629" y="1016000"/>
                </a:cubicBezTo>
                <a:cubicBezTo>
                  <a:pt x="1427239" y="701524"/>
                  <a:pt x="1683658" y="0"/>
                  <a:pt x="1683658" y="0"/>
                </a:cubicBezTo>
                <a:lnTo>
                  <a:pt x="1683658" y="0"/>
                </a:lnTo>
              </a:path>
            </a:pathLst>
          </a:custGeom>
          <a:noFill/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4" name="TextBox 43"/>
              <p:cNvSpPr txBox="1"/>
              <p:nvPr/>
            </p:nvSpPr>
            <p:spPr>
              <a:xfrm>
                <a:off x="1539280" y="4715852"/>
                <a:ext cx="76027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b="0" i="1" smtClean="0">
                              <a:solidFill>
                                <a:srgbClr val="000000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pt-BR" b="0" i="1" smtClean="0">
                              <a:solidFill>
                                <a:srgbClr val="000000"/>
                              </a:solidFill>
                              <a:latin typeface="Cambria Math"/>
                            </a:rPr>
                            <m:t>𝑥</m:t>
                          </m:r>
                        </m:e>
                        <m:sub>
                          <m:r>
                            <a:rPr lang="pt-BR" b="0" i="1" smtClean="0">
                              <a:solidFill>
                                <a:srgbClr val="000000"/>
                              </a:solidFill>
                              <a:latin typeface="Cambria Math"/>
                            </a:rPr>
                            <m:t>𝑖</m:t>
                          </m:r>
                          <m:r>
                            <a:rPr lang="pt-BR" b="0" i="1" smtClean="0">
                              <a:solidFill>
                                <a:srgbClr val="000000"/>
                              </a:solidFill>
                              <a:latin typeface="Cambria Math"/>
                            </a:rPr>
                            <m:t>+1</m:t>
                          </m:r>
                        </m:sub>
                      </m:sSub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44" name="TextBox 4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39280" y="4715852"/>
                <a:ext cx="760276" cy="369332"/>
              </a:xfrm>
              <a:prstGeom prst="rect">
                <a:avLst/>
              </a:prstGeom>
              <a:blipFill rotWithShape="1">
                <a:blip r:embed="rId6"/>
                <a:stretch>
                  <a:fillRect b="-5000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Right Triangle 5"/>
          <p:cNvSpPr/>
          <p:nvPr/>
        </p:nvSpPr>
        <p:spPr>
          <a:xfrm rot="16200000">
            <a:off x="1844884" y="3266539"/>
            <a:ext cx="1576752" cy="1531501"/>
          </a:xfrm>
          <a:prstGeom prst="rtTriangle">
            <a:avLst/>
          </a:prstGeom>
          <a:solidFill>
            <a:schemeClr val="bg2">
              <a:alpha val="11000"/>
            </a:schemeClr>
          </a:solidFill>
          <a:ln>
            <a:solidFill>
              <a:schemeClr val="bg2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bg2"/>
              </a:solidFill>
            </a:endParaRPr>
          </a:p>
        </p:txBody>
      </p:sp>
      <p:sp>
        <p:nvSpPr>
          <p:cNvPr id="16" name="Right Triangle 15"/>
          <p:cNvSpPr/>
          <p:nvPr/>
        </p:nvSpPr>
        <p:spPr>
          <a:xfrm rot="16200000">
            <a:off x="1867573" y="4460689"/>
            <a:ext cx="359910" cy="360040"/>
          </a:xfrm>
          <a:prstGeom prst="rtTriangle">
            <a:avLst/>
          </a:prstGeom>
          <a:solidFill>
            <a:srgbClr val="FFC000">
              <a:alpha val="29000"/>
            </a:srgbClr>
          </a:solidFill>
          <a:ln>
            <a:solidFill>
              <a:srgbClr val="FFC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4572000" y="1628800"/>
                <a:ext cx="3992252" cy="67659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pt-BR" b="1" i="1" smtClean="0">
                              <a:solidFill>
                                <a:srgbClr val="000000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pt-BR" b="1" i="1">
                              <a:solidFill>
                                <a:srgbClr val="000000"/>
                              </a:solidFill>
                              <a:latin typeface="Cambria Math"/>
                            </a:rPr>
                            <m:t>𝒇</m:t>
                          </m:r>
                          <m:d>
                            <m:dPr>
                              <m:ctrlPr>
                                <a:rPr lang="pt-BR" b="1" i="1">
                                  <a:solidFill>
                                    <a:srgbClr val="000000"/>
                                  </a:solidFill>
                                  <a:latin typeface="Cambria Math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pt-BR" b="1" i="1">
                                      <a:solidFill>
                                        <a:srgbClr val="000000"/>
                                      </a:solidFill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pt-BR" b="1" i="1">
                                      <a:solidFill>
                                        <a:srgbClr val="000000"/>
                                      </a:solidFill>
                                      <a:latin typeface="Cambria Math"/>
                                    </a:rPr>
                                    <m:t>𝒙</m:t>
                                  </m:r>
                                </m:e>
                                <m:sub>
                                  <m:r>
                                    <a:rPr lang="pt-BR" b="1" i="1">
                                      <a:solidFill>
                                        <a:srgbClr val="000000"/>
                                      </a:solidFill>
                                      <a:latin typeface="Cambria Math"/>
                                    </a:rPr>
                                    <m:t>𝒊</m:t>
                                  </m:r>
                                  <m:r>
                                    <a:rPr lang="pt-BR" b="1" i="1">
                                      <a:solidFill>
                                        <a:srgbClr val="000000"/>
                                      </a:solidFill>
                                      <a:latin typeface="Cambria Math"/>
                                    </a:rPr>
                                    <m:t>−</m:t>
                                  </m:r>
                                  <m:r>
                                    <a:rPr lang="pt-BR" b="1" i="1">
                                      <a:solidFill>
                                        <a:srgbClr val="000000"/>
                                      </a:solidFill>
                                      <a:latin typeface="Cambria Math"/>
                                    </a:rPr>
                                    <m:t>𝟏</m:t>
                                  </m:r>
                                </m:sub>
                              </m:sSub>
                            </m:e>
                          </m:d>
                        </m:num>
                        <m:den>
                          <m:sSub>
                            <m:sSubPr>
                              <m:ctrlPr>
                                <a:rPr lang="pt-BR" b="1" i="1" smtClean="0">
                                  <a:solidFill>
                                    <a:srgbClr val="000000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pt-BR" b="1" i="1" smtClean="0">
                                  <a:solidFill>
                                    <a:srgbClr val="000000"/>
                                  </a:solidFill>
                                  <a:latin typeface="Cambria Math"/>
                                </a:rPr>
                                <m:t>𝒙</m:t>
                              </m:r>
                            </m:e>
                            <m:sub>
                              <m:r>
                                <a:rPr lang="pt-BR" b="1" i="1" smtClean="0">
                                  <a:solidFill>
                                    <a:srgbClr val="000000"/>
                                  </a:solidFill>
                                  <a:latin typeface="Cambria Math"/>
                                </a:rPr>
                                <m:t>𝒊</m:t>
                              </m:r>
                              <m:r>
                                <a:rPr lang="pt-BR" b="1" i="1" smtClean="0">
                                  <a:solidFill>
                                    <a:srgbClr val="000000"/>
                                  </a:solidFill>
                                  <a:latin typeface="Cambria Math"/>
                                </a:rPr>
                                <m:t>−</m:t>
                              </m:r>
                              <m:r>
                                <a:rPr lang="pt-BR" b="1" i="1" smtClean="0">
                                  <a:solidFill>
                                    <a:srgbClr val="000000"/>
                                  </a:solidFill>
                                  <a:latin typeface="Cambria Math"/>
                                </a:rPr>
                                <m:t>𝟏</m:t>
                              </m:r>
                            </m:sub>
                          </m:sSub>
                          <m:r>
                            <a:rPr lang="pt-BR" b="1" i="1" smtClean="0">
                              <a:solidFill>
                                <a:srgbClr val="000000"/>
                              </a:solidFill>
                              <a:latin typeface="Cambria Math"/>
                            </a:rPr>
                            <m:t>−</m:t>
                          </m:r>
                          <m:sSub>
                            <m:sSubPr>
                              <m:ctrlPr>
                                <a:rPr lang="pt-BR" b="1" i="1" smtClean="0">
                                  <a:solidFill>
                                    <a:srgbClr val="000000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pt-BR" b="1" i="1" smtClean="0">
                                  <a:solidFill>
                                    <a:srgbClr val="000000"/>
                                  </a:solidFill>
                                  <a:latin typeface="Cambria Math"/>
                                </a:rPr>
                                <m:t>𝒙</m:t>
                              </m:r>
                            </m:e>
                            <m:sub>
                              <m:r>
                                <a:rPr lang="pt-BR" b="1" i="1" smtClean="0">
                                  <a:solidFill>
                                    <a:srgbClr val="000000"/>
                                  </a:solidFill>
                                  <a:latin typeface="Cambria Math"/>
                                </a:rPr>
                                <m:t>𝒊</m:t>
                              </m:r>
                              <m:r>
                                <a:rPr lang="pt-BR" b="1" i="1" smtClean="0">
                                  <a:solidFill>
                                    <a:srgbClr val="000000"/>
                                  </a:solidFill>
                                  <a:latin typeface="Cambria Math"/>
                                </a:rPr>
                                <m:t>+</m:t>
                              </m:r>
                              <m:r>
                                <a:rPr lang="pt-BR" b="1" i="1" smtClean="0">
                                  <a:solidFill>
                                    <a:srgbClr val="000000"/>
                                  </a:solidFill>
                                  <a:latin typeface="Cambria Math"/>
                                </a:rPr>
                                <m:t>𝟏</m:t>
                              </m:r>
                            </m:sub>
                          </m:sSub>
                        </m:den>
                      </m:f>
                      <m:r>
                        <a:rPr lang="pt-BR" b="1" i="1" smtClean="0">
                          <a:solidFill>
                            <a:srgbClr val="000000"/>
                          </a:solidFill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pt-BR" b="1" i="1" smtClean="0">
                              <a:solidFill>
                                <a:srgbClr val="000000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pt-BR" b="1" i="1" smtClean="0">
                              <a:solidFill>
                                <a:srgbClr val="000000"/>
                              </a:solidFill>
                              <a:latin typeface="Cambria Math"/>
                            </a:rPr>
                            <m:t>𝒇</m:t>
                          </m:r>
                          <m:r>
                            <a:rPr lang="pt-BR" b="1" i="1" smtClean="0">
                              <a:solidFill>
                                <a:srgbClr val="000000"/>
                              </a:solidFill>
                              <a:latin typeface="Cambria Math"/>
                            </a:rPr>
                            <m:t>(</m:t>
                          </m:r>
                          <m:sSub>
                            <m:sSubPr>
                              <m:ctrlPr>
                                <a:rPr lang="pt-BR" b="1" i="1" smtClean="0">
                                  <a:solidFill>
                                    <a:srgbClr val="000000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pt-BR" b="1" i="1" smtClean="0">
                                  <a:solidFill>
                                    <a:srgbClr val="000000"/>
                                  </a:solidFill>
                                  <a:latin typeface="Cambria Math"/>
                                </a:rPr>
                                <m:t>𝒙</m:t>
                              </m:r>
                            </m:e>
                            <m:sub>
                              <m:r>
                                <a:rPr lang="pt-BR" b="1" i="1" smtClean="0">
                                  <a:solidFill>
                                    <a:srgbClr val="000000"/>
                                  </a:solidFill>
                                  <a:latin typeface="Cambria Math"/>
                                </a:rPr>
                                <m:t>𝒊</m:t>
                              </m:r>
                            </m:sub>
                          </m:sSub>
                          <m:r>
                            <a:rPr lang="pt-BR" b="1" i="1" smtClean="0">
                              <a:solidFill>
                                <a:srgbClr val="000000"/>
                              </a:solidFill>
                              <a:latin typeface="Cambria Math"/>
                            </a:rPr>
                            <m:t>)</m:t>
                          </m:r>
                        </m:num>
                        <m:den>
                          <m:sSub>
                            <m:sSubPr>
                              <m:ctrlPr>
                                <a:rPr lang="pt-BR" b="1" i="1" smtClean="0">
                                  <a:solidFill>
                                    <a:srgbClr val="000000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pt-BR" b="1" i="1" smtClean="0">
                                  <a:solidFill>
                                    <a:srgbClr val="000000"/>
                                  </a:solidFill>
                                  <a:latin typeface="Cambria Math"/>
                                </a:rPr>
                                <m:t>𝒙</m:t>
                              </m:r>
                            </m:e>
                            <m:sub>
                              <m:r>
                                <a:rPr lang="pt-BR" b="1" i="1" smtClean="0">
                                  <a:solidFill>
                                    <a:srgbClr val="000000"/>
                                  </a:solidFill>
                                  <a:latin typeface="Cambria Math"/>
                                </a:rPr>
                                <m:t>𝒊</m:t>
                              </m:r>
                            </m:sub>
                          </m:sSub>
                          <m:r>
                            <a:rPr lang="pt-BR" b="1" i="1" smtClean="0">
                              <a:solidFill>
                                <a:srgbClr val="000000"/>
                              </a:solidFill>
                              <a:latin typeface="Cambria Math"/>
                            </a:rPr>
                            <m:t>−</m:t>
                          </m:r>
                          <m:sSub>
                            <m:sSubPr>
                              <m:ctrlPr>
                                <a:rPr lang="pt-BR" b="1" i="1" smtClean="0">
                                  <a:solidFill>
                                    <a:srgbClr val="000000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pt-BR" b="1" i="1" smtClean="0">
                                  <a:solidFill>
                                    <a:srgbClr val="000000"/>
                                  </a:solidFill>
                                  <a:latin typeface="Cambria Math"/>
                                </a:rPr>
                                <m:t>𝒙</m:t>
                              </m:r>
                            </m:e>
                            <m:sub>
                              <m:r>
                                <a:rPr lang="pt-BR" b="1" i="1" smtClean="0">
                                  <a:solidFill>
                                    <a:srgbClr val="000000"/>
                                  </a:solidFill>
                                  <a:latin typeface="Cambria Math"/>
                                </a:rPr>
                                <m:t>𝒊</m:t>
                              </m:r>
                              <m:r>
                                <a:rPr lang="pt-BR" b="1" i="1" smtClean="0">
                                  <a:solidFill>
                                    <a:srgbClr val="000000"/>
                                  </a:solidFill>
                                  <a:latin typeface="Cambria Math"/>
                                </a:rPr>
                                <m:t>+</m:t>
                              </m:r>
                              <m:r>
                                <a:rPr lang="pt-BR" b="1" i="1" smtClean="0">
                                  <a:solidFill>
                                    <a:srgbClr val="000000"/>
                                  </a:solidFill>
                                  <a:latin typeface="Cambria Math"/>
                                </a:rPr>
                                <m:t>𝟏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pt-BR" b="1" dirty="0">
                  <a:solidFill>
                    <a:srgbClr val="000000"/>
                  </a:solidFill>
                </a:endParaRPr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0" y="1628800"/>
                <a:ext cx="3992252" cy="676595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3851920" y="2492896"/>
                <a:ext cx="5040560" cy="36298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b="1" i="1" smtClean="0">
                              <a:solidFill>
                                <a:srgbClr val="000000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pt-BR" b="1" i="1" smtClean="0">
                              <a:solidFill>
                                <a:srgbClr val="000000"/>
                              </a:solidFill>
                              <a:latin typeface="Cambria Math"/>
                            </a:rPr>
                            <m:t>𝒙</m:t>
                          </m:r>
                        </m:e>
                        <m:sub>
                          <m:r>
                            <a:rPr lang="pt-BR" b="1" i="1" smtClean="0">
                              <a:solidFill>
                                <a:srgbClr val="000000"/>
                              </a:solidFill>
                              <a:latin typeface="Cambria Math"/>
                            </a:rPr>
                            <m:t>𝒊</m:t>
                          </m:r>
                        </m:sub>
                      </m:sSub>
                      <m:r>
                        <a:rPr lang="pt-BR" b="1" i="1" smtClean="0">
                          <a:solidFill>
                            <a:srgbClr val="000000"/>
                          </a:solidFill>
                          <a:latin typeface="Cambria Math"/>
                        </a:rPr>
                        <m:t>𝒇</m:t>
                      </m:r>
                      <m:d>
                        <m:dPr>
                          <m:ctrlPr>
                            <a:rPr lang="pt-BR" b="1" i="1" smtClean="0">
                              <a:solidFill>
                                <a:srgbClr val="000000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pt-BR" b="1" i="1" smtClean="0">
                                  <a:solidFill>
                                    <a:srgbClr val="000000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pt-BR" b="1" i="1" smtClean="0">
                                  <a:solidFill>
                                    <a:srgbClr val="000000"/>
                                  </a:solidFill>
                                  <a:latin typeface="Cambria Math"/>
                                </a:rPr>
                                <m:t>𝒙</m:t>
                              </m:r>
                            </m:e>
                            <m:sub>
                              <m:r>
                                <a:rPr lang="pt-BR" b="1" i="1" smtClean="0">
                                  <a:solidFill>
                                    <a:srgbClr val="000000"/>
                                  </a:solidFill>
                                  <a:latin typeface="Cambria Math"/>
                                </a:rPr>
                                <m:t>𝒊</m:t>
                              </m:r>
                              <m:r>
                                <a:rPr lang="pt-BR" b="1" i="1" smtClean="0">
                                  <a:solidFill>
                                    <a:srgbClr val="000000"/>
                                  </a:solidFill>
                                  <a:latin typeface="Cambria Math"/>
                                </a:rPr>
                                <m:t>−</m:t>
                              </m:r>
                              <m:r>
                                <a:rPr lang="pt-BR" b="1" i="1" smtClean="0">
                                  <a:solidFill>
                                    <a:srgbClr val="000000"/>
                                  </a:solidFill>
                                  <a:latin typeface="Cambria Math"/>
                                </a:rPr>
                                <m:t>𝟏</m:t>
                              </m:r>
                            </m:sub>
                          </m:sSub>
                        </m:e>
                      </m:d>
                      <m:r>
                        <a:rPr lang="pt-BR" b="1" i="1" smtClean="0">
                          <a:solidFill>
                            <a:srgbClr val="000000"/>
                          </a:solidFill>
                          <a:latin typeface="Cambria Math"/>
                        </a:rPr>
                        <m:t>−</m:t>
                      </m:r>
                      <m:sSub>
                        <m:sSubPr>
                          <m:ctrlPr>
                            <a:rPr lang="pt-BR" b="1" i="1">
                              <a:solidFill>
                                <a:srgbClr val="000000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pt-BR" b="1" i="1">
                              <a:solidFill>
                                <a:srgbClr val="000000"/>
                              </a:solidFill>
                              <a:latin typeface="Cambria Math"/>
                            </a:rPr>
                            <m:t>𝒙</m:t>
                          </m:r>
                        </m:e>
                        <m:sub>
                          <m:r>
                            <a:rPr lang="pt-BR" b="1" i="1">
                              <a:solidFill>
                                <a:srgbClr val="000000"/>
                              </a:solidFill>
                              <a:latin typeface="Cambria Math"/>
                            </a:rPr>
                            <m:t>𝒊</m:t>
                          </m:r>
                          <m:r>
                            <a:rPr lang="pt-BR" b="1" i="1" smtClean="0">
                              <a:solidFill>
                                <a:srgbClr val="000000"/>
                              </a:solidFill>
                              <a:latin typeface="Cambria Math"/>
                            </a:rPr>
                            <m:t>+</m:t>
                          </m:r>
                          <m:r>
                            <a:rPr lang="pt-BR" b="1" i="1" smtClean="0">
                              <a:solidFill>
                                <a:srgbClr val="000000"/>
                              </a:solidFill>
                              <a:latin typeface="Cambria Math"/>
                            </a:rPr>
                            <m:t>𝟏</m:t>
                          </m:r>
                        </m:sub>
                      </m:sSub>
                      <m:r>
                        <a:rPr lang="pt-BR" b="1" i="1">
                          <a:solidFill>
                            <a:srgbClr val="000000"/>
                          </a:solidFill>
                          <a:latin typeface="Cambria Math"/>
                        </a:rPr>
                        <m:t>𝒇</m:t>
                      </m:r>
                      <m:d>
                        <m:dPr>
                          <m:ctrlPr>
                            <a:rPr lang="pt-BR" b="1" i="1">
                              <a:solidFill>
                                <a:srgbClr val="000000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pt-BR" b="1" i="1">
                                  <a:solidFill>
                                    <a:srgbClr val="000000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pt-BR" b="1" i="1">
                                  <a:solidFill>
                                    <a:srgbClr val="000000"/>
                                  </a:solidFill>
                                  <a:latin typeface="Cambria Math"/>
                                </a:rPr>
                                <m:t>𝒙</m:t>
                              </m:r>
                            </m:e>
                            <m:sub>
                              <m:r>
                                <a:rPr lang="pt-BR" b="1" i="1">
                                  <a:solidFill>
                                    <a:srgbClr val="000000"/>
                                  </a:solidFill>
                                  <a:latin typeface="Cambria Math"/>
                                </a:rPr>
                                <m:t>𝒊</m:t>
                              </m:r>
                              <m:r>
                                <a:rPr lang="pt-BR" b="1" i="1">
                                  <a:solidFill>
                                    <a:srgbClr val="000000"/>
                                  </a:solidFill>
                                  <a:latin typeface="Cambria Math"/>
                                </a:rPr>
                                <m:t>−</m:t>
                              </m:r>
                              <m:r>
                                <a:rPr lang="pt-BR" b="1" i="1">
                                  <a:solidFill>
                                    <a:srgbClr val="000000"/>
                                  </a:solidFill>
                                  <a:latin typeface="Cambria Math"/>
                                </a:rPr>
                                <m:t>𝟏</m:t>
                              </m:r>
                            </m:sub>
                          </m:sSub>
                        </m:e>
                      </m:d>
                      <m:r>
                        <a:rPr lang="pt-BR" b="1" i="1" smtClean="0">
                          <a:solidFill>
                            <a:srgbClr val="000000"/>
                          </a:solidFill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pt-BR" b="1" i="1" smtClean="0">
                              <a:solidFill>
                                <a:srgbClr val="000000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pt-BR" b="1" i="1" smtClean="0">
                              <a:solidFill>
                                <a:srgbClr val="000000"/>
                              </a:solidFill>
                              <a:latin typeface="Cambria Math"/>
                            </a:rPr>
                            <m:t>𝒙</m:t>
                          </m:r>
                        </m:e>
                        <m:sub>
                          <m:r>
                            <a:rPr lang="pt-BR" b="1" i="1" smtClean="0">
                              <a:solidFill>
                                <a:srgbClr val="000000"/>
                              </a:solidFill>
                              <a:latin typeface="Cambria Math"/>
                            </a:rPr>
                            <m:t>𝒊</m:t>
                          </m:r>
                          <m:r>
                            <a:rPr lang="pt-BR" b="1" i="1" smtClean="0">
                              <a:solidFill>
                                <a:srgbClr val="000000"/>
                              </a:solidFill>
                              <a:latin typeface="Cambria Math"/>
                            </a:rPr>
                            <m:t>−</m:t>
                          </m:r>
                          <m:r>
                            <a:rPr lang="pt-BR" b="1" i="1" smtClean="0">
                              <a:solidFill>
                                <a:srgbClr val="000000"/>
                              </a:solidFill>
                              <a:latin typeface="Cambria Math"/>
                            </a:rPr>
                            <m:t>𝟏</m:t>
                          </m:r>
                        </m:sub>
                      </m:sSub>
                      <m:r>
                        <a:rPr lang="pt-BR" b="1" i="1" smtClean="0">
                          <a:solidFill>
                            <a:srgbClr val="000000"/>
                          </a:solidFill>
                          <a:latin typeface="Cambria Math"/>
                        </a:rPr>
                        <m:t>𝒇</m:t>
                      </m:r>
                      <m:d>
                        <m:dPr>
                          <m:ctrlPr>
                            <a:rPr lang="pt-BR" b="1" i="1" smtClean="0">
                              <a:solidFill>
                                <a:srgbClr val="000000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pt-BR" b="1" i="1" smtClean="0">
                                  <a:solidFill>
                                    <a:srgbClr val="000000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pt-BR" b="1" i="1" smtClean="0">
                                  <a:solidFill>
                                    <a:srgbClr val="000000"/>
                                  </a:solidFill>
                                  <a:latin typeface="Cambria Math"/>
                                </a:rPr>
                                <m:t>𝒙</m:t>
                              </m:r>
                            </m:e>
                            <m:sub>
                              <m:r>
                                <a:rPr lang="pt-BR" b="1" i="1" smtClean="0">
                                  <a:solidFill>
                                    <a:srgbClr val="000000"/>
                                  </a:solidFill>
                                  <a:latin typeface="Cambria Math"/>
                                </a:rPr>
                                <m:t>𝒊</m:t>
                              </m:r>
                            </m:sub>
                          </m:sSub>
                        </m:e>
                      </m:d>
                      <m:r>
                        <a:rPr lang="pt-BR" b="1" i="1" smtClean="0">
                          <a:solidFill>
                            <a:srgbClr val="000000"/>
                          </a:solidFill>
                          <a:latin typeface="Cambria Math"/>
                        </a:rPr>
                        <m:t>−</m:t>
                      </m:r>
                      <m:sSub>
                        <m:sSubPr>
                          <m:ctrlPr>
                            <a:rPr lang="pt-BR" b="1" i="1" smtClean="0">
                              <a:solidFill>
                                <a:srgbClr val="000000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pt-BR" b="1" i="1" smtClean="0">
                              <a:solidFill>
                                <a:srgbClr val="000000"/>
                              </a:solidFill>
                              <a:latin typeface="Cambria Math"/>
                            </a:rPr>
                            <m:t>𝒙</m:t>
                          </m:r>
                        </m:e>
                        <m:sub>
                          <m:r>
                            <a:rPr lang="pt-BR" b="1" i="1" smtClean="0">
                              <a:solidFill>
                                <a:srgbClr val="000000"/>
                              </a:solidFill>
                              <a:latin typeface="Cambria Math"/>
                            </a:rPr>
                            <m:t>𝒊</m:t>
                          </m:r>
                          <m:r>
                            <a:rPr lang="pt-BR" b="1" i="1" smtClean="0">
                              <a:solidFill>
                                <a:srgbClr val="000000"/>
                              </a:solidFill>
                              <a:latin typeface="Cambria Math"/>
                            </a:rPr>
                            <m:t>+</m:t>
                          </m:r>
                          <m:r>
                            <a:rPr lang="pt-BR" b="1" i="1" smtClean="0">
                              <a:solidFill>
                                <a:srgbClr val="000000"/>
                              </a:solidFill>
                              <a:latin typeface="Cambria Math"/>
                            </a:rPr>
                            <m:t>𝟏</m:t>
                          </m:r>
                        </m:sub>
                      </m:sSub>
                      <m:r>
                        <a:rPr lang="pt-BR" b="1" i="1" smtClean="0">
                          <a:solidFill>
                            <a:srgbClr val="000000"/>
                          </a:solidFill>
                          <a:latin typeface="Cambria Math"/>
                        </a:rPr>
                        <m:t>𝒇</m:t>
                      </m:r>
                      <m:r>
                        <a:rPr lang="pt-BR" b="1" i="1" smtClean="0">
                          <a:solidFill>
                            <a:srgbClr val="000000"/>
                          </a:solidFill>
                          <a:latin typeface="Cambria Math"/>
                        </a:rPr>
                        <m:t>(</m:t>
                      </m:r>
                      <m:sSub>
                        <m:sSubPr>
                          <m:ctrlPr>
                            <a:rPr lang="pt-BR" b="1" i="1" smtClean="0">
                              <a:solidFill>
                                <a:srgbClr val="000000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pt-BR" b="1" i="1" smtClean="0">
                              <a:solidFill>
                                <a:srgbClr val="000000"/>
                              </a:solidFill>
                              <a:latin typeface="Cambria Math"/>
                            </a:rPr>
                            <m:t>𝒙</m:t>
                          </m:r>
                        </m:e>
                        <m:sub>
                          <m:r>
                            <a:rPr lang="pt-BR" b="1" i="1" smtClean="0">
                              <a:solidFill>
                                <a:srgbClr val="000000"/>
                              </a:solidFill>
                              <a:latin typeface="Cambria Math"/>
                            </a:rPr>
                            <m:t>𝒊</m:t>
                          </m:r>
                        </m:sub>
                      </m:sSub>
                      <m:r>
                        <a:rPr lang="pt-BR" b="1" i="1" smtClean="0">
                          <a:solidFill>
                            <a:srgbClr val="000000"/>
                          </a:solidFill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pt-BR" sz="1400" b="1" dirty="0">
                  <a:solidFill>
                    <a:srgbClr val="000000"/>
                  </a:solidFill>
                </a:endParaRPr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51920" y="2492896"/>
                <a:ext cx="5040560" cy="362984"/>
              </a:xfrm>
              <a:prstGeom prst="rect">
                <a:avLst/>
              </a:prstGeom>
              <a:blipFill rotWithShape="1">
                <a:blip r:embed="rId8"/>
                <a:stretch>
                  <a:fillRect r="-363" b="-16949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3851920" y="2994008"/>
                <a:ext cx="5040560" cy="36298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b="1" i="1" smtClean="0">
                              <a:solidFill>
                                <a:srgbClr val="000000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pt-BR" b="1" i="1" smtClean="0">
                              <a:solidFill>
                                <a:srgbClr val="000000"/>
                              </a:solidFill>
                              <a:latin typeface="Cambria Math"/>
                            </a:rPr>
                            <m:t>𝒙</m:t>
                          </m:r>
                        </m:e>
                        <m:sub>
                          <m:r>
                            <a:rPr lang="pt-BR" b="1" i="1" smtClean="0">
                              <a:solidFill>
                                <a:srgbClr val="000000"/>
                              </a:solidFill>
                              <a:latin typeface="Cambria Math"/>
                            </a:rPr>
                            <m:t>𝒊</m:t>
                          </m:r>
                          <m:r>
                            <a:rPr lang="pt-BR" b="1" i="1" smtClean="0">
                              <a:solidFill>
                                <a:srgbClr val="000000"/>
                              </a:solidFill>
                              <a:latin typeface="Cambria Math"/>
                            </a:rPr>
                            <m:t>+</m:t>
                          </m:r>
                          <m:r>
                            <a:rPr lang="pt-BR" b="1" i="1" smtClean="0">
                              <a:solidFill>
                                <a:srgbClr val="000000"/>
                              </a:solidFill>
                              <a:latin typeface="Cambria Math"/>
                            </a:rPr>
                            <m:t>𝟏</m:t>
                          </m:r>
                        </m:sub>
                      </m:sSub>
                      <m:r>
                        <a:rPr lang="pt-BR" b="1" i="1" smtClean="0">
                          <a:solidFill>
                            <a:srgbClr val="000000"/>
                          </a:solidFill>
                          <a:latin typeface="Cambria Math"/>
                        </a:rPr>
                        <m:t>(</m:t>
                      </m:r>
                      <m:r>
                        <a:rPr lang="pt-BR" b="1" i="1" smtClean="0">
                          <a:solidFill>
                            <a:srgbClr val="000000"/>
                          </a:solidFill>
                          <a:latin typeface="Cambria Math"/>
                        </a:rPr>
                        <m:t>𝒇</m:t>
                      </m:r>
                      <m:d>
                        <m:dPr>
                          <m:ctrlPr>
                            <a:rPr lang="pt-BR" b="1" i="1" smtClean="0">
                              <a:solidFill>
                                <a:srgbClr val="000000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pt-BR" b="1" i="1" smtClean="0">
                                  <a:solidFill>
                                    <a:srgbClr val="000000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pt-BR" b="1" i="1" smtClean="0">
                                  <a:solidFill>
                                    <a:srgbClr val="000000"/>
                                  </a:solidFill>
                                  <a:latin typeface="Cambria Math"/>
                                </a:rPr>
                                <m:t>𝒙</m:t>
                              </m:r>
                            </m:e>
                            <m:sub>
                              <m:r>
                                <a:rPr lang="pt-BR" b="1" i="1" smtClean="0">
                                  <a:solidFill>
                                    <a:srgbClr val="000000"/>
                                  </a:solidFill>
                                  <a:latin typeface="Cambria Math"/>
                                </a:rPr>
                                <m:t>𝒊</m:t>
                              </m:r>
                            </m:sub>
                          </m:sSub>
                        </m:e>
                      </m:d>
                      <m:r>
                        <a:rPr lang="pt-BR" b="1" i="1" smtClean="0">
                          <a:solidFill>
                            <a:srgbClr val="000000"/>
                          </a:solidFill>
                          <a:latin typeface="Cambria Math"/>
                        </a:rPr>
                        <m:t>−</m:t>
                      </m:r>
                      <m:r>
                        <a:rPr lang="pt-BR" b="1" i="1" smtClean="0">
                          <a:solidFill>
                            <a:srgbClr val="000000"/>
                          </a:solidFill>
                          <a:latin typeface="Cambria Math"/>
                        </a:rPr>
                        <m:t>𝒇</m:t>
                      </m:r>
                      <m:d>
                        <m:dPr>
                          <m:ctrlPr>
                            <a:rPr lang="pt-BR" b="1" i="1" smtClean="0">
                              <a:solidFill>
                                <a:srgbClr val="000000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pt-BR" b="1" i="1" smtClean="0">
                                  <a:solidFill>
                                    <a:srgbClr val="000000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pt-BR" b="1" i="1" smtClean="0">
                                  <a:solidFill>
                                    <a:srgbClr val="000000"/>
                                  </a:solidFill>
                                  <a:latin typeface="Cambria Math"/>
                                </a:rPr>
                                <m:t>𝒙</m:t>
                              </m:r>
                            </m:e>
                            <m:sub>
                              <m:r>
                                <a:rPr lang="pt-BR" b="1" i="1" smtClean="0">
                                  <a:solidFill>
                                    <a:srgbClr val="000000"/>
                                  </a:solidFill>
                                  <a:latin typeface="Cambria Math"/>
                                </a:rPr>
                                <m:t>𝒊</m:t>
                              </m:r>
                              <m:r>
                                <a:rPr lang="pt-BR" b="1" i="1" smtClean="0">
                                  <a:solidFill>
                                    <a:srgbClr val="000000"/>
                                  </a:solidFill>
                                  <a:latin typeface="Cambria Math"/>
                                </a:rPr>
                                <m:t>−</m:t>
                              </m:r>
                              <m:r>
                                <a:rPr lang="pt-BR" b="1" i="1" smtClean="0">
                                  <a:solidFill>
                                    <a:srgbClr val="000000"/>
                                  </a:solidFill>
                                  <a:latin typeface="Cambria Math"/>
                                </a:rPr>
                                <m:t>𝟏</m:t>
                              </m:r>
                            </m:sub>
                          </m:sSub>
                        </m:e>
                      </m:d>
                      <m:r>
                        <a:rPr lang="pt-BR" b="1" i="1" smtClean="0">
                          <a:solidFill>
                            <a:srgbClr val="000000"/>
                          </a:solidFill>
                          <a:latin typeface="Cambria Math"/>
                        </a:rPr>
                        <m:t>)=</m:t>
                      </m:r>
                      <m:sSub>
                        <m:sSubPr>
                          <m:ctrlPr>
                            <a:rPr lang="pt-BR" b="1" i="1" smtClean="0">
                              <a:solidFill>
                                <a:srgbClr val="000000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pt-BR" b="1" i="1" smtClean="0">
                              <a:solidFill>
                                <a:srgbClr val="000000"/>
                              </a:solidFill>
                              <a:latin typeface="Cambria Math"/>
                            </a:rPr>
                            <m:t>𝒙</m:t>
                          </m:r>
                        </m:e>
                        <m:sub>
                          <m:r>
                            <a:rPr lang="pt-BR" b="1" i="1" smtClean="0">
                              <a:solidFill>
                                <a:srgbClr val="000000"/>
                              </a:solidFill>
                              <a:latin typeface="Cambria Math"/>
                            </a:rPr>
                            <m:t>𝒊</m:t>
                          </m:r>
                          <m:r>
                            <a:rPr lang="pt-BR" b="1" i="1" smtClean="0">
                              <a:solidFill>
                                <a:srgbClr val="000000"/>
                              </a:solidFill>
                              <a:latin typeface="Cambria Math"/>
                            </a:rPr>
                            <m:t>−</m:t>
                          </m:r>
                          <m:r>
                            <a:rPr lang="pt-BR" b="1" i="1" smtClean="0">
                              <a:solidFill>
                                <a:srgbClr val="000000"/>
                              </a:solidFill>
                              <a:latin typeface="Cambria Math"/>
                            </a:rPr>
                            <m:t>𝟏</m:t>
                          </m:r>
                        </m:sub>
                      </m:sSub>
                      <m:r>
                        <a:rPr lang="pt-BR" b="1" i="1" smtClean="0">
                          <a:solidFill>
                            <a:srgbClr val="000000"/>
                          </a:solidFill>
                          <a:latin typeface="Cambria Math"/>
                        </a:rPr>
                        <m:t>𝒇</m:t>
                      </m:r>
                      <m:d>
                        <m:dPr>
                          <m:ctrlPr>
                            <a:rPr lang="pt-BR" b="1" i="1" smtClean="0">
                              <a:solidFill>
                                <a:srgbClr val="000000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pt-BR" b="1" i="1" smtClean="0">
                                  <a:solidFill>
                                    <a:srgbClr val="000000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pt-BR" b="1" i="1" smtClean="0">
                                  <a:solidFill>
                                    <a:srgbClr val="000000"/>
                                  </a:solidFill>
                                  <a:latin typeface="Cambria Math"/>
                                </a:rPr>
                                <m:t>𝒙</m:t>
                              </m:r>
                            </m:e>
                            <m:sub>
                              <m:r>
                                <a:rPr lang="pt-BR" b="1" i="1" smtClean="0">
                                  <a:solidFill>
                                    <a:srgbClr val="000000"/>
                                  </a:solidFill>
                                  <a:latin typeface="Cambria Math"/>
                                </a:rPr>
                                <m:t>𝒊</m:t>
                              </m:r>
                            </m:sub>
                          </m:sSub>
                        </m:e>
                      </m:d>
                      <m:r>
                        <a:rPr lang="pt-BR" b="1" i="1" smtClean="0">
                          <a:solidFill>
                            <a:srgbClr val="000000"/>
                          </a:solidFill>
                          <a:latin typeface="Cambria Math"/>
                        </a:rPr>
                        <m:t>−</m:t>
                      </m:r>
                      <m:sSub>
                        <m:sSubPr>
                          <m:ctrlPr>
                            <a:rPr lang="pt-BR" b="1" i="1" smtClean="0">
                              <a:solidFill>
                                <a:srgbClr val="000000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pt-BR" b="1" i="1" smtClean="0">
                              <a:solidFill>
                                <a:srgbClr val="000000"/>
                              </a:solidFill>
                              <a:latin typeface="Cambria Math"/>
                            </a:rPr>
                            <m:t>𝒙</m:t>
                          </m:r>
                        </m:e>
                        <m:sub>
                          <m:r>
                            <a:rPr lang="pt-BR" b="1" i="1" smtClean="0">
                              <a:solidFill>
                                <a:srgbClr val="000000"/>
                              </a:solidFill>
                              <a:latin typeface="Cambria Math"/>
                            </a:rPr>
                            <m:t>𝒊</m:t>
                          </m:r>
                        </m:sub>
                      </m:sSub>
                      <m:r>
                        <a:rPr lang="pt-BR" b="1" i="1" smtClean="0">
                          <a:solidFill>
                            <a:srgbClr val="000000"/>
                          </a:solidFill>
                          <a:latin typeface="Cambria Math"/>
                        </a:rPr>
                        <m:t>𝒇</m:t>
                      </m:r>
                      <m:r>
                        <a:rPr lang="pt-BR" b="1" i="1" smtClean="0">
                          <a:solidFill>
                            <a:srgbClr val="000000"/>
                          </a:solidFill>
                          <a:latin typeface="Cambria Math"/>
                        </a:rPr>
                        <m:t>(</m:t>
                      </m:r>
                      <m:sSub>
                        <m:sSubPr>
                          <m:ctrlPr>
                            <a:rPr lang="pt-BR" b="1" i="1" smtClean="0">
                              <a:solidFill>
                                <a:srgbClr val="000000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pt-BR" b="1" i="1" smtClean="0">
                              <a:solidFill>
                                <a:srgbClr val="000000"/>
                              </a:solidFill>
                              <a:latin typeface="Cambria Math"/>
                            </a:rPr>
                            <m:t>𝒙</m:t>
                          </m:r>
                        </m:e>
                        <m:sub>
                          <m:r>
                            <a:rPr lang="pt-BR" b="1" i="1" smtClean="0">
                              <a:solidFill>
                                <a:srgbClr val="000000"/>
                              </a:solidFill>
                              <a:latin typeface="Cambria Math"/>
                            </a:rPr>
                            <m:t>𝒊</m:t>
                          </m:r>
                          <m:r>
                            <a:rPr lang="pt-BR" b="1" i="1" smtClean="0">
                              <a:solidFill>
                                <a:srgbClr val="000000"/>
                              </a:solidFill>
                              <a:latin typeface="Cambria Math"/>
                            </a:rPr>
                            <m:t>−</m:t>
                          </m:r>
                          <m:r>
                            <a:rPr lang="pt-BR" b="1" i="1" smtClean="0">
                              <a:solidFill>
                                <a:srgbClr val="000000"/>
                              </a:solidFill>
                              <a:latin typeface="Cambria Math"/>
                            </a:rPr>
                            <m:t>𝟏</m:t>
                          </m:r>
                        </m:sub>
                      </m:sSub>
                      <m:r>
                        <a:rPr lang="pt-BR" b="1" i="1" smtClean="0">
                          <a:solidFill>
                            <a:srgbClr val="000000"/>
                          </a:solidFill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pt-BR" sz="1400" b="1" dirty="0">
                  <a:solidFill>
                    <a:srgbClr val="000000"/>
                  </a:solidFill>
                </a:endParaRPr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51920" y="2994008"/>
                <a:ext cx="5040560" cy="362984"/>
              </a:xfrm>
              <a:prstGeom prst="rect">
                <a:avLst/>
              </a:prstGeom>
              <a:blipFill rotWithShape="1">
                <a:blip r:embed="rId9"/>
                <a:stretch>
                  <a:fillRect b="-15000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3851920" y="3498064"/>
                <a:ext cx="5040560" cy="678455"/>
              </a:xfrm>
              <a:prstGeom prst="rect">
                <a:avLst/>
              </a:prstGeom>
              <a:noFill/>
              <a:ln>
                <a:solidFill>
                  <a:srgbClr val="FFCC00"/>
                </a:solidFill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b="1" i="1" smtClean="0">
                              <a:solidFill>
                                <a:srgbClr val="000000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pt-BR" b="1" i="1" smtClean="0">
                              <a:solidFill>
                                <a:srgbClr val="000000"/>
                              </a:solidFill>
                              <a:latin typeface="Cambria Math"/>
                            </a:rPr>
                            <m:t>𝒙</m:t>
                          </m:r>
                        </m:e>
                        <m:sub>
                          <m:r>
                            <a:rPr lang="pt-BR" b="1" i="1" smtClean="0">
                              <a:solidFill>
                                <a:srgbClr val="000000"/>
                              </a:solidFill>
                              <a:latin typeface="Cambria Math"/>
                            </a:rPr>
                            <m:t>𝒊</m:t>
                          </m:r>
                          <m:r>
                            <a:rPr lang="pt-BR" b="1" i="1" smtClean="0">
                              <a:solidFill>
                                <a:srgbClr val="000000"/>
                              </a:solidFill>
                              <a:latin typeface="Cambria Math"/>
                            </a:rPr>
                            <m:t>+</m:t>
                          </m:r>
                          <m:r>
                            <a:rPr lang="pt-BR" b="1" i="1" smtClean="0">
                              <a:solidFill>
                                <a:srgbClr val="000000"/>
                              </a:solidFill>
                              <a:latin typeface="Cambria Math"/>
                            </a:rPr>
                            <m:t>𝟏</m:t>
                          </m:r>
                        </m:sub>
                      </m:sSub>
                      <m:r>
                        <a:rPr lang="pt-BR" b="1" i="1" smtClean="0">
                          <a:solidFill>
                            <a:srgbClr val="000000"/>
                          </a:solidFill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pt-BR" b="1" i="1" smtClean="0">
                              <a:solidFill>
                                <a:srgbClr val="000000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pt-BR" b="1" i="1">
                                  <a:solidFill>
                                    <a:srgbClr val="000000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pt-BR" b="1" i="1">
                                  <a:solidFill>
                                    <a:srgbClr val="000000"/>
                                  </a:solidFill>
                                  <a:latin typeface="Cambria Math"/>
                                </a:rPr>
                                <m:t>𝒙</m:t>
                              </m:r>
                            </m:e>
                            <m:sub>
                              <m:r>
                                <a:rPr lang="pt-BR" b="1" i="1">
                                  <a:solidFill>
                                    <a:srgbClr val="000000"/>
                                  </a:solidFill>
                                  <a:latin typeface="Cambria Math"/>
                                </a:rPr>
                                <m:t>𝒊</m:t>
                              </m:r>
                              <m:r>
                                <a:rPr lang="pt-BR" b="1" i="1">
                                  <a:solidFill>
                                    <a:srgbClr val="000000"/>
                                  </a:solidFill>
                                  <a:latin typeface="Cambria Math"/>
                                </a:rPr>
                                <m:t>−</m:t>
                              </m:r>
                              <m:r>
                                <a:rPr lang="pt-BR" b="1" i="1">
                                  <a:solidFill>
                                    <a:srgbClr val="000000"/>
                                  </a:solidFill>
                                  <a:latin typeface="Cambria Math"/>
                                </a:rPr>
                                <m:t>𝟏</m:t>
                              </m:r>
                            </m:sub>
                          </m:sSub>
                          <m:r>
                            <a:rPr lang="pt-BR" b="1" i="1">
                              <a:solidFill>
                                <a:srgbClr val="000000"/>
                              </a:solidFill>
                              <a:latin typeface="Cambria Math"/>
                            </a:rPr>
                            <m:t>𝒇</m:t>
                          </m:r>
                          <m:d>
                            <m:dPr>
                              <m:ctrlPr>
                                <a:rPr lang="pt-BR" b="1" i="1">
                                  <a:solidFill>
                                    <a:srgbClr val="000000"/>
                                  </a:solidFill>
                                  <a:latin typeface="Cambria Math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pt-BR" b="1" i="1">
                                      <a:solidFill>
                                        <a:srgbClr val="000000"/>
                                      </a:solidFill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pt-BR" b="1" i="1">
                                      <a:solidFill>
                                        <a:srgbClr val="000000"/>
                                      </a:solidFill>
                                      <a:latin typeface="Cambria Math"/>
                                    </a:rPr>
                                    <m:t>𝒙</m:t>
                                  </m:r>
                                </m:e>
                                <m:sub>
                                  <m:r>
                                    <a:rPr lang="pt-BR" b="1" i="1">
                                      <a:solidFill>
                                        <a:srgbClr val="000000"/>
                                      </a:solidFill>
                                      <a:latin typeface="Cambria Math"/>
                                    </a:rPr>
                                    <m:t>𝒊</m:t>
                                  </m:r>
                                </m:sub>
                              </m:sSub>
                            </m:e>
                          </m:d>
                          <m:r>
                            <a:rPr lang="pt-BR" b="1" i="1">
                              <a:solidFill>
                                <a:srgbClr val="000000"/>
                              </a:solidFill>
                              <a:latin typeface="Cambria Math"/>
                            </a:rPr>
                            <m:t>−</m:t>
                          </m:r>
                          <m:sSub>
                            <m:sSubPr>
                              <m:ctrlPr>
                                <a:rPr lang="pt-BR" b="1" i="1">
                                  <a:solidFill>
                                    <a:srgbClr val="000000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pt-BR" b="1" i="1">
                                  <a:solidFill>
                                    <a:srgbClr val="000000"/>
                                  </a:solidFill>
                                  <a:latin typeface="Cambria Math"/>
                                </a:rPr>
                                <m:t>𝒙</m:t>
                              </m:r>
                            </m:e>
                            <m:sub>
                              <m:r>
                                <a:rPr lang="pt-BR" b="1" i="1">
                                  <a:solidFill>
                                    <a:srgbClr val="000000"/>
                                  </a:solidFill>
                                  <a:latin typeface="Cambria Math"/>
                                </a:rPr>
                                <m:t>𝒊</m:t>
                              </m:r>
                            </m:sub>
                          </m:sSub>
                          <m:r>
                            <a:rPr lang="pt-BR" b="1" i="1">
                              <a:solidFill>
                                <a:srgbClr val="000000"/>
                              </a:solidFill>
                              <a:latin typeface="Cambria Math"/>
                            </a:rPr>
                            <m:t>𝒇</m:t>
                          </m:r>
                          <m:r>
                            <a:rPr lang="pt-BR" b="1" i="1">
                              <a:solidFill>
                                <a:srgbClr val="000000"/>
                              </a:solidFill>
                              <a:latin typeface="Cambria Math"/>
                            </a:rPr>
                            <m:t>(</m:t>
                          </m:r>
                          <m:sSub>
                            <m:sSubPr>
                              <m:ctrlPr>
                                <a:rPr lang="pt-BR" b="1" i="1">
                                  <a:solidFill>
                                    <a:srgbClr val="000000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pt-BR" b="1" i="1">
                                  <a:solidFill>
                                    <a:srgbClr val="000000"/>
                                  </a:solidFill>
                                  <a:latin typeface="Cambria Math"/>
                                </a:rPr>
                                <m:t>𝒙</m:t>
                              </m:r>
                            </m:e>
                            <m:sub>
                              <m:r>
                                <a:rPr lang="pt-BR" b="1" i="1">
                                  <a:solidFill>
                                    <a:srgbClr val="000000"/>
                                  </a:solidFill>
                                  <a:latin typeface="Cambria Math"/>
                                </a:rPr>
                                <m:t>𝒊</m:t>
                              </m:r>
                              <m:r>
                                <a:rPr lang="pt-BR" b="1" i="1">
                                  <a:solidFill>
                                    <a:srgbClr val="000000"/>
                                  </a:solidFill>
                                  <a:latin typeface="Cambria Math"/>
                                </a:rPr>
                                <m:t>−</m:t>
                              </m:r>
                              <m:r>
                                <a:rPr lang="pt-BR" b="1" i="1">
                                  <a:solidFill>
                                    <a:srgbClr val="000000"/>
                                  </a:solidFill>
                                  <a:latin typeface="Cambria Math"/>
                                </a:rPr>
                                <m:t>𝟏</m:t>
                              </m:r>
                            </m:sub>
                          </m:sSub>
                          <m:r>
                            <a:rPr lang="pt-BR" b="1" i="1">
                              <a:solidFill>
                                <a:srgbClr val="000000"/>
                              </a:solidFill>
                              <a:latin typeface="Cambria Math"/>
                            </a:rPr>
                            <m:t>)</m:t>
                          </m:r>
                        </m:num>
                        <m:den>
                          <m:r>
                            <a:rPr lang="pt-BR" b="1" i="1">
                              <a:solidFill>
                                <a:srgbClr val="000000"/>
                              </a:solidFill>
                              <a:latin typeface="Cambria Math"/>
                            </a:rPr>
                            <m:t>𝒇</m:t>
                          </m:r>
                          <m:d>
                            <m:dPr>
                              <m:ctrlPr>
                                <a:rPr lang="pt-BR" b="1" i="1">
                                  <a:solidFill>
                                    <a:srgbClr val="000000"/>
                                  </a:solidFill>
                                  <a:latin typeface="Cambria Math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pt-BR" b="1" i="1">
                                      <a:solidFill>
                                        <a:srgbClr val="000000"/>
                                      </a:solidFill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pt-BR" b="1" i="1">
                                      <a:solidFill>
                                        <a:srgbClr val="000000"/>
                                      </a:solidFill>
                                      <a:latin typeface="Cambria Math"/>
                                    </a:rPr>
                                    <m:t>𝒙</m:t>
                                  </m:r>
                                </m:e>
                                <m:sub>
                                  <m:r>
                                    <a:rPr lang="pt-BR" b="1" i="1">
                                      <a:solidFill>
                                        <a:srgbClr val="000000"/>
                                      </a:solidFill>
                                      <a:latin typeface="Cambria Math"/>
                                    </a:rPr>
                                    <m:t>𝒊</m:t>
                                  </m:r>
                                </m:sub>
                              </m:sSub>
                            </m:e>
                          </m:d>
                          <m:r>
                            <a:rPr lang="pt-BR" b="1" i="1">
                              <a:solidFill>
                                <a:srgbClr val="000000"/>
                              </a:solidFill>
                              <a:latin typeface="Cambria Math"/>
                            </a:rPr>
                            <m:t>−</m:t>
                          </m:r>
                          <m:r>
                            <a:rPr lang="pt-BR" b="1" i="1">
                              <a:solidFill>
                                <a:srgbClr val="000000"/>
                              </a:solidFill>
                              <a:latin typeface="Cambria Math"/>
                            </a:rPr>
                            <m:t>𝒇</m:t>
                          </m:r>
                          <m:d>
                            <m:dPr>
                              <m:ctrlPr>
                                <a:rPr lang="pt-BR" b="1" i="1">
                                  <a:solidFill>
                                    <a:srgbClr val="000000"/>
                                  </a:solidFill>
                                  <a:latin typeface="Cambria Math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pt-BR" b="1" i="1">
                                      <a:solidFill>
                                        <a:srgbClr val="000000"/>
                                      </a:solidFill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pt-BR" b="1" i="1">
                                      <a:solidFill>
                                        <a:srgbClr val="000000"/>
                                      </a:solidFill>
                                      <a:latin typeface="Cambria Math"/>
                                    </a:rPr>
                                    <m:t>𝒙</m:t>
                                  </m:r>
                                </m:e>
                                <m:sub>
                                  <m:r>
                                    <a:rPr lang="pt-BR" b="1" i="1">
                                      <a:solidFill>
                                        <a:srgbClr val="000000"/>
                                      </a:solidFill>
                                      <a:latin typeface="Cambria Math"/>
                                    </a:rPr>
                                    <m:t>𝒊</m:t>
                                  </m:r>
                                  <m:r>
                                    <a:rPr lang="pt-BR" b="1" i="1">
                                      <a:solidFill>
                                        <a:srgbClr val="000000"/>
                                      </a:solidFill>
                                      <a:latin typeface="Cambria Math"/>
                                    </a:rPr>
                                    <m:t>−</m:t>
                                  </m:r>
                                  <m:r>
                                    <a:rPr lang="pt-BR" b="1" i="1">
                                      <a:solidFill>
                                        <a:srgbClr val="000000"/>
                                      </a:solidFill>
                                      <a:latin typeface="Cambria Math"/>
                                    </a:rPr>
                                    <m:t>𝟏</m:t>
                                  </m:r>
                                </m:sub>
                              </m:sSub>
                            </m:e>
                          </m:d>
                        </m:den>
                      </m:f>
                    </m:oMath>
                  </m:oMathPara>
                </a14:m>
                <a:endParaRPr lang="pt-BR" sz="1400" b="1" dirty="0">
                  <a:solidFill>
                    <a:srgbClr val="000000"/>
                  </a:solidFill>
                </a:endParaRPr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51920" y="3498064"/>
                <a:ext cx="5040560" cy="678455"/>
              </a:xfrm>
              <a:prstGeom prst="rect">
                <a:avLst/>
              </a:prstGeom>
              <a:blipFill rotWithShape="1">
                <a:blip r:embed="rId10"/>
                <a:stretch>
                  <a:fillRect/>
                </a:stretch>
              </a:blipFill>
              <a:ln>
                <a:solidFill>
                  <a:srgbClr val="FFCC00"/>
                </a:solidFill>
              </a:ln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656446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8" grpId="0"/>
      <p:bldP spid="19" grpId="0"/>
      <p:bldP spid="20" grpId="0" animBg="1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diano">
  <a:themeElements>
    <a:clrScheme name="Mediano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Mediano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Mediano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Median</Template>
  <TotalTime>5355</TotalTime>
  <Words>2393</Words>
  <Application>Microsoft Office PowerPoint</Application>
  <PresentationFormat>On-screen Show (4:3)</PresentationFormat>
  <Paragraphs>219</Paragraphs>
  <Slides>34</Slides>
  <Notes>0</Notes>
  <HiddenSlides>2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35" baseType="lpstr">
      <vt:lpstr>Mediano</vt:lpstr>
      <vt:lpstr>PowerPoint Presentation</vt:lpstr>
      <vt:lpstr>Aula passada?</vt:lpstr>
      <vt:lpstr>Método das Secantes</vt:lpstr>
      <vt:lpstr>Método das Secantes</vt:lpstr>
      <vt:lpstr>Método das Secantes</vt:lpstr>
      <vt:lpstr>Método das Secantes</vt:lpstr>
      <vt:lpstr>Método das Secantes</vt:lpstr>
      <vt:lpstr>Método das Secantes</vt:lpstr>
      <vt:lpstr>Método das Secantes</vt:lpstr>
      <vt:lpstr>Pergunta</vt:lpstr>
      <vt:lpstr>Notar que...</vt:lpstr>
      <vt:lpstr>Exemplo</vt:lpstr>
      <vt:lpstr>Exemplo</vt:lpstr>
      <vt:lpstr>Critérios de Parada</vt:lpstr>
      <vt:lpstr>Critérios de Parada</vt:lpstr>
      <vt:lpstr>Critérios de Parada</vt:lpstr>
      <vt:lpstr>Critérios de Parada</vt:lpstr>
      <vt:lpstr>Critérios de Parada</vt:lpstr>
      <vt:lpstr>Exemplo</vt:lpstr>
      <vt:lpstr>Exemplo</vt:lpstr>
      <vt:lpstr>Exemplo</vt:lpstr>
      <vt:lpstr>Exemplo</vt:lpstr>
      <vt:lpstr>Exemplo 2</vt:lpstr>
      <vt:lpstr>Exemplo 2</vt:lpstr>
      <vt:lpstr>Comparação entre os métodos</vt:lpstr>
      <vt:lpstr>Comparação entre os métodos</vt:lpstr>
      <vt:lpstr>Comparação entre os métodos</vt:lpstr>
      <vt:lpstr>Comparação entre os métodos</vt:lpstr>
      <vt:lpstr>Comparação entre os métodos</vt:lpstr>
      <vt:lpstr>Comparação entre os métodos</vt:lpstr>
      <vt:lpstr>Comparação entre os métodos</vt:lpstr>
      <vt:lpstr>Comparação entre os métodos</vt:lpstr>
      <vt:lpstr>Referências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Silvia Matos</dc:creator>
  <cp:lastModifiedBy>rafael</cp:lastModifiedBy>
  <cp:revision>88</cp:revision>
  <dcterms:created xsi:type="dcterms:W3CDTF">2011-05-19T13:32:59Z</dcterms:created>
  <dcterms:modified xsi:type="dcterms:W3CDTF">2014-10-01T21:13:53Z</dcterms:modified>
</cp:coreProperties>
</file>